
<file path=[Content_Types].xml><?xml version="1.0" encoding="utf-8"?>
<Types xmlns="http://schemas.openxmlformats.org/package/2006/content-types">
  <Default Extension="wav" ContentType="audio/wav"/>
  <Default Extension="xml" ContentType="application/xml"/>
  <Default Extension="jpeg" ContentType="image/jpeg"/>
  <Default Extension="wdp" ContentType="image/vnd.ms-photo"/>
  <Default Extension="gif" ContentType="image/gif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71" r:id="rId4"/>
    <p:sldId id="272" r:id="rId5"/>
    <p:sldId id="258" r:id="rId6"/>
    <p:sldId id="257" r:id="rId7"/>
    <p:sldId id="259" r:id="rId8"/>
    <p:sldId id="260" r:id="rId9"/>
    <p:sldId id="263" r:id="rId10"/>
    <p:sldId id="264" r:id="rId11"/>
    <p:sldId id="265" r:id="rId12"/>
    <p:sldId id="273" r:id="rId13"/>
    <p:sldId id="266" r:id="rId14"/>
    <p:sldId id="267" r:id="rId15"/>
    <p:sldId id="268" r:id="rId16"/>
    <p:sldId id="269" r:id="rId17"/>
    <p:sldId id="270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6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ableStyles" Target="tableStyles.xml"/><Relationship Id="rId7" Type="http://schemas.openxmlformats.org/officeDocument/2006/relationships/slide" Target="slides/slide5.xml"/><Relationship Id="rId1" Type="http://schemas.openxmlformats.org/officeDocument/2006/relationships/customXml" Target="../customXml/item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0" Type="http://schemas.openxmlformats.org/officeDocument/2006/relationships/slide" Target="slides/slide8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9" Type="http://schemas.openxmlformats.org/officeDocument/2006/relationships/slide" Target="slides/slide7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7" Type="http://schemas.openxmlformats.org/officeDocument/2006/relationships/printerSettings" Target="printerSettings/printerSettings1.bin"/><Relationship Id="rId14" Type="http://schemas.openxmlformats.org/officeDocument/2006/relationships/slide" Target="slides/slide12.xml"/><Relationship Id="rId23" Type="http://schemas.openxmlformats.org/officeDocument/2006/relationships/slide" Target="slides/slide21.xml"/><Relationship Id="rId4" Type="http://schemas.openxmlformats.org/officeDocument/2006/relationships/slide" Target="slides/slide2.xml"/><Relationship Id="rId28" Type="http://schemas.openxmlformats.org/officeDocument/2006/relationships/presProps" Target="presProps.xml"/><Relationship Id="rId26" Type="http://schemas.openxmlformats.org/officeDocument/2006/relationships/slide" Target="slides/slide24.xml"/><Relationship Id="rId30" Type="http://schemas.openxmlformats.org/officeDocument/2006/relationships/theme" Target="theme/theme1.xml"/><Relationship Id="rId11" Type="http://schemas.openxmlformats.org/officeDocument/2006/relationships/slide" Target="slides/slide9.xml"/><Relationship Id="rId29" Type="http://schemas.openxmlformats.org/officeDocument/2006/relationships/viewProps" Target="viewProps.xml"/><Relationship Id="rId6" Type="http://schemas.openxmlformats.org/officeDocument/2006/relationships/slide" Target="slides/slide4.xml"/><Relationship Id="rId16" Type="http://schemas.openxmlformats.org/officeDocument/2006/relationships/slide" Target="slides/slide1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33528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Documents and Settings\PresPRO\Desktop\June 2007 temps\PPP_XBUSI_TLE_TECHNO_TILES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09553"/>
            <a:ext cx="8686800" cy="1162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2438400" cy="4572000"/>
          </a:xfrm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pPr/>
              <a:t>10/23/11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pPr/>
              <a:t>10/23/11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pPr/>
              <a:t>10/23/11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pPr/>
              <a:t>10/23/11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pPr/>
              <a:t>10/23/11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pPr/>
              <a:t>10/23/11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pPr/>
              <a:t>10/23/11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Documents and Settings\PresPRO\Desktop\June 2007 temps\PPP_XBUSI_TXT_TECHNO_TILES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pPr/>
              <a:t>10/23/11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Documents and Settings\PresPRO\Desktop\June 2007 temps\PPP_XBUSI_TXT_TECHNO_TILES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pPr/>
              <a:t>10/23/11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Documents and Settings\PresPRO\Desktop\June 2007 temps\PPP_XBUSI_TXT_TECHNO_TILES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pPr/>
              <a:t>10/23/11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C:\Documents and Settings\PresPRO\Desktop\June 2007 temps\PPP_XBUSI_TXT_TECHNO_TILES4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pPr/>
              <a:t>10/23/11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pPr/>
              <a:t>10/23/11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pPr/>
              <a:t>10/23/11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pPr/>
              <a:t>10/23/11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pPr/>
              <a:t>10/23/11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C:\Documents and Settings\PresPRO\Desktop\June 2007 temps\PPP_XBUSI_TXT_TECHNO_TILES4.png"/>
          <p:cNvPicPr>
            <a:picLocks noChangeAspect="1" noChangeArrowheads="1"/>
          </p:cNvPicPr>
          <p:nvPr/>
        </p:nvPicPr>
        <p:blipFill>
          <a:blip r:embed="rId17"/>
          <a:stretch>
            <a:fillRect/>
          </a:stretch>
        </p:blipFill>
        <p:spPr bwMode="auto">
          <a:xfrm>
            <a:off x="1" y="1"/>
            <a:ext cx="9143997" cy="685799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466848" y="1447800"/>
            <a:ext cx="1524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676400"/>
            <a:ext cx="71628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365C9E1-6621-4182-8902-0F26D3A31514}" type="datetimeFigureOut">
              <a:rPr lang="en-US" smtClean="0"/>
              <a:pPr/>
              <a:t>10/23/11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242A718-4B6A-426C-87B0-EDD8B353F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reflection blurRad="6350" stA="55000" endA="300" endPos="45500" dir="5400000" sy="-100000" algn="bl" rotWithShape="0"/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4" Type="http://schemas.openxmlformats.org/officeDocument/2006/relationships/audio" Target="../media/media2.WAV"/><Relationship Id="rId5" Type="http://schemas.microsoft.com/office/2007/relationships/media" Target="../media/media3.WAV"/><Relationship Id="rId7" Type="http://schemas.openxmlformats.org/officeDocument/2006/relationships/slideLayout" Target="../slideLayouts/slideLayout3.xml"/><Relationship Id="rId1" Type="http://schemas.microsoft.com/office/2007/relationships/media" Target="../media/media1.wav"/><Relationship Id="rId2" Type="http://schemas.openxmlformats.org/officeDocument/2006/relationships/audio" Target="../media/media1.wav"/><Relationship Id="rId3" Type="http://schemas.microsoft.com/office/2007/relationships/media" Target="../media/media2.WAV"/><Relationship Id="rId6" Type="http://schemas.openxmlformats.org/officeDocument/2006/relationships/audio" Target="../media/media3.WA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3" Type="http://schemas.microsoft.com/office/2007/relationships/hdphoto" Target="../media/hdphoto1.wdp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3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382000" cy="914401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>
                  <a:reflection blurRad="6350" endA="300" endPos="0" dir="5400000" sy="-100000" algn="bl" rotWithShape="0"/>
                </a:effectLst>
              </a:rPr>
              <a:t>Personalization, Voice and Image Principles</a:t>
            </a:r>
            <a:endParaRPr lang="en-US" sz="3600" dirty="0">
              <a:effectLst>
                <a:reflection blurRad="6350" endA="300" endPos="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effectLst>
                  <a:reflection blurRad="6350" endA="300" endPos="0" dir="5400000" sy="-100000" algn="bl" rotWithShape="0"/>
                </a:effectLst>
              </a:rPr>
              <a:t>Chapin </a:t>
            </a:r>
          </a:p>
          <a:p>
            <a:r>
              <a:rPr lang="en-US" dirty="0" smtClean="0">
                <a:effectLst>
                  <a:reflection blurRad="6350" endA="300" endPos="0" dir="5400000" sy="-100000" algn="bl" rotWithShape="0"/>
                </a:effectLst>
              </a:rPr>
              <a:t>Brinegar</a:t>
            </a:r>
          </a:p>
          <a:p>
            <a:r>
              <a:rPr lang="en-US" dirty="0" smtClean="0">
                <a:effectLst>
                  <a:reflection blurRad="6350" endA="300" endPos="0" dir="5400000" sy="-100000" algn="bl" rotWithShape="0"/>
                </a:effectLst>
              </a:rPr>
              <a:t>MIT511</a:t>
            </a:r>
            <a:endParaRPr lang="en-US" dirty="0">
              <a:effectLst>
                <a:reflection blurRad="6350" endA="300" endPos="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reflection blurRad="6350" endA="300" endPos="0" dir="5400000" sy="-100000" algn="bl" rotWithShape="0"/>
                </a:effectLst>
              </a:rPr>
              <a:t>Personalization Principle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7800" y="1600200"/>
            <a:ext cx="7162800" cy="46482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chemeClr val="tx2"/>
                </a:solidFill>
              </a:rPr>
              <a:t>Conditions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Don’t over do it!</a:t>
            </a:r>
          </a:p>
          <a:p>
            <a:r>
              <a:rPr lang="en-US" sz="2800" dirty="0">
                <a:solidFill>
                  <a:schemeClr val="tx2"/>
                </a:solidFill>
              </a:rPr>
              <a:t>Balance </a:t>
            </a:r>
            <a:r>
              <a:rPr lang="en-US" sz="2800" dirty="0" smtClean="0">
                <a:solidFill>
                  <a:schemeClr val="tx2"/>
                </a:solidFill>
              </a:rPr>
              <a:t>with cognitive load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Works best when learner is not familiar with material or “tutor”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Social/Cultural considerations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68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reflection blurRad="6350" endA="300" endPos="0" dir="5400000" sy="-100000" algn="bl" rotWithShape="0"/>
                </a:effectLst>
              </a:rPr>
              <a:t>Personalization Principle</a:t>
            </a:r>
            <a:endParaRPr lang="en-US" dirty="0">
              <a:effectLst>
                <a:reflection blurRad="6350" endA="300" endPos="0" dir="5400000" sy="-100000" algn="bl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905000"/>
            <a:ext cx="7162800" cy="4449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1F497D"/>
                </a:solidFill>
              </a:rPr>
              <a:t>Words aren’t the only things that can shape a learning experience….</a:t>
            </a:r>
          </a:p>
          <a:p>
            <a:pPr marL="0" indent="0">
              <a:buNone/>
            </a:pPr>
            <a:endParaRPr lang="en-US" dirty="0">
              <a:solidFill>
                <a:srgbClr val="1F497D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1F497D"/>
                </a:solidFill>
              </a:rPr>
              <a:t>A person’s voice is also important!</a:t>
            </a:r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6" name="Picture 5" descr="Picture 2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495800"/>
            <a:ext cx="2323781" cy="1595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750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reflection blurRad="6350" endA="300" endPos="0" dir="5400000" sy="-100000" algn="bl" rotWithShape="0"/>
                </a:effectLst>
              </a:rPr>
              <a:t>Voice Principle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981200"/>
            <a:ext cx="7162800" cy="444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1F497D"/>
                </a:solidFill>
              </a:rPr>
              <a:t>People learn more deeply when the words in a multimedia message are spoken by a friendly, human voice rather than by a machine voice.</a:t>
            </a:r>
            <a:endParaRPr lang="en-US" sz="3600" dirty="0">
              <a:solidFill>
                <a:srgbClr val="1F497D"/>
              </a:solidFill>
            </a:endParaRPr>
          </a:p>
        </p:txBody>
      </p:sp>
      <p:pic>
        <p:nvPicPr>
          <p:cNvPr id="7" name="Picture 6" descr="voicewid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572000"/>
            <a:ext cx="2209800" cy="185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58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reflection blurRad="6350" endA="300" endPos="0" dir="5400000" sy="-100000" algn="bl" rotWithShape="0"/>
                </a:effectLst>
              </a:rPr>
              <a:t>Voice Principle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09800" y="2057400"/>
            <a:ext cx="57912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1F497D"/>
                </a:solidFill>
              </a:rPr>
              <a:t>In addition, people prefer a standard accent as opposed to a foreign one. </a:t>
            </a:r>
            <a:endParaRPr lang="en-US" sz="3600" dirty="0">
              <a:solidFill>
                <a:srgbClr val="1F497D"/>
              </a:solidFill>
            </a:endParaRPr>
          </a:p>
        </p:txBody>
      </p:sp>
      <p:pic>
        <p:nvPicPr>
          <p:cNvPr id="7" name="Sound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67000" y="4191000"/>
            <a:ext cx="1143000" cy="11430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76800" y="4191000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43200" y="54864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Example 1		          Example 2                                    Example 3</a:t>
            </a:r>
          </a:p>
          <a:p>
            <a:r>
              <a:rPr lang="en-US" sz="1400" dirty="0" smtClean="0"/>
              <a:t>Human Voice                            Computer Voice	      Computer Voice-Accent</a:t>
            </a:r>
          </a:p>
        </p:txBody>
      </p:sp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86600" y="42672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06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reflection blurRad="6350" endA="300" endPos="0" dir="5400000" sy="-100000" algn="bl" rotWithShape="0"/>
                </a:effectLst>
              </a:rPr>
              <a:t>Voice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7162800" cy="4449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4F81BD"/>
                </a:solidFill>
              </a:rPr>
              <a:t>How Can We Create This?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Friendly tone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Accent known by learner(s)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Human as opposed to computer generated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Combine with conversational style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351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reflection blurRad="6350" endA="300" endPos="0" dir="5400000" sy="-100000" algn="bl" rotWithShape="0"/>
                </a:effectLst>
              </a:rPr>
              <a:t>Voice Principle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905000"/>
            <a:ext cx="7162800" cy="48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What Does </a:t>
            </a:r>
            <a:r>
              <a:rPr lang="en-US" b="1" dirty="0" smtClean="0">
                <a:solidFill>
                  <a:schemeClr val="accent1"/>
                </a:solidFill>
              </a:rPr>
              <a:t>Preliminary Research </a:t>
            </a:r>
            <a:r>
              <a:rPr lang="en-US" b="1" dirty="0">
                <a:solidFill>
                  <a:schemeClr val="accent1"/>
                </a:solidFill>
              </a:rPr>
              <a:t>Tell Us?</a:t>
            </a:r>
          </a:p>
          <a:p>
            <a:r>
              <a:rPr lang="en-US" sz="3300" dirty="0" smtClean="0">
                <a:solidFill>
                  <a:srgbClr val="1F497D"/>
                </a:solidFill>
              </a:rPr>
              <a:t>Humans are sensitive to speech</a:t>
            </a:r>
            <a:endParaRPr lang="en-US" sz="3300" dirty="0">
              <a:solidFill>
                <a:srgbClr val="1F497D"/>
              </a:solidFill>
            </a:endParaRPr>
          </a:p>
          <a:p>
            <a:r>
              <a:rPr lang="en-US" sz="3300" dirty="0" smtClean="0">
                <a:solidFill>
                  <a:srgbClr val="1F497D"/>
                </a:solidFill>
              </a:rPr>
              <a:t>Better performance with voice principle</a:t>
            </a:r>
          </a:p>
          <a:p>
            <a:r>
              <a:rPr lang="en-US" sz="3300" dirty="0" smtClean="0">
                <a:solidFill>
                  <a:srgbClr val="1F497D"/>
                </a:solidFill>
              </a:rPr>
              <a:t>Consistent results</a:t>
            </a:r>
          </a:p>
          <a:p>
            <a:pPr marL="0" indent="0">
              <a:buNone/>
            </a:pPr>
            <a:endParaRPr lang="en-US" sz="3300" dirty="0">
              <a:solidFill>
                <a:srgbClr val="1F497D"/>
              </a:solidFill>
            </a:endParaRPr>
          </a:p>
          <a:p>
            <a:pPr marL="0" indent="0">
              <a:buNone/>
            </a:pPr>
            <a:r>
              <a:rPr lang="en-US" sz="2353" dirty="0" smtClean="0">
                <a:solidFill>
                  <a:srgbClr val="1F497D"/>
                </a:solidFill>
              </a:rPr>
              <a:t>There is still a need for more research in this area.</a:t>
            </a:r>
          </a:p>
          <a:p>
            <a:pPr marL="0" indent="0">
              <a:buNone/>
            </a:pPr>
            <a:endParaRPr lang="en-US" dirty="0">
              <a:solidFill>
                <a:srgbClr val="1F497D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1F497D"/>
                </a:solidFill>
              </a:rPr>
              <a:t>(Pages </a:t>
            </a:r>
            <a:r>
              <a:rPr lang="en-US" sz="2400" dirty="0" smtClean="0">
                <a:solidFill>
                  <a:srgbClr val="1F497D"/>
                </a:solidFill>
              </a:rPr>
              <a:t>256-257 </a:t>
            </a:r>
            <a:r>
              <a:rPr lang="en-US" sz="2400" dirty="0">
                <a:solidFill>
                  <a:srgbClr val="1F497D"/>
                </a:solidFill>
              </a:rPr>
              <a:t>tell more about the experiments conducted)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268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reflection blurRad="6350" endA="300" endPos="0" dir="5400000" sy="-100000" algn="bl" rotWithShape="0"/>
                </a:effectLst>
              </a:rPr>
              <a:t>Voice Principle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solidFill>
                  <a:schemeClr val="tx2"/>
                </a:solidFill>
              </a:rPr>
              <a:t>Conditions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Works better when learner perceives person’s voice is coming from someone like them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rgbClr val="1F497D"/>
                </a:solidFill>
              </a:rPr>
              <a:t>Gender</a:t>
            </a:r>
          </a:p>
          <a:p>
            <a:pPr lvl="1"/>
            <a:r>
              <a:rPr lang="en-US" dirty="0" smtClean="0">
                <a:solidFill>
                  <a:srgbClr val="1F497D"/>
                </a:solidFill>
              </a:rPr>
              <a:t>Race</a:t>
            </a:r>
          </a:p>
          <a:p>
            <a:pPr lvl="1"/>
            <a:r>
              <a:rPr lang="en-US" dirty="0" smtClean="0">
                <a:solidFill>
                  <a:srgbClr val="1F497D"/>
                </a:solidFill>
              </a:rPr>
              <a:t>Ethnicity</a:t>
            </a:r>
          </a:p>
          <a:p>
            <a:pPr lvl="1"/>
            <a:r>
              <a:rPr lang="en-US" dirty="0" smtClean="0">
                <a:solidFill>
                  <a:srgbClr val="1F497D"/>
                </a:solidFill>
              </a:rPr>
              <a:t>Emotional State</a:t>
            </a:r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58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reflection blurRad="6350" endA="300" endPos="0" dir="5400000" sy="-100000" algn="bl" rotWithShape="0"/>
                </a:effectLst>
              </a:rPr>
              <a:t>Voice Principle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981200"/>
            <a:ext cx="7162800" cy="137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1F497D"/>
                </a:solidFill>
              </a:rPr>
              <a:t>This is an area that would benefit from further research.</a:t>
            </a:r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2" name="Picture 1" descr="MP900433184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810000"/>
            <a:ext cx="2958143" cy="1980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61219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reflection blurRad="6350" endA="300" endPos="0" dir="5400000" sy="-100000" algn="bl" rotWithShape="0"/>
                </a:effectLst>
              </a:rPr>
              <a:t>Image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76400"/>
            <a:ext cx="7162800" cy="4953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600" dirty="0">
                <a:solidFill>
                  <a:srgbClr val="1F497D"/>
                </a:solidFill>
              </a:rPr>
              <a:t>R</a:t>
            </a:r>
            <a:r>
              <a:rPr lang="en-US" sz="4600" dirty="0" smtClean="0">
                <a:solidFill>
                  <a:srgbClr val="1F497D"/>
                </a:solidFill>
              </a:rPr>
              <a:t>esearchers considered a 3rd element:</a:t>
            </a:r>
            <a:endParaRPr lang="en-US" sz="4600" dirty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en-US" sz="4400" dirty="0" smtClean="0">
              <a:solidFill>
                <a:srgbClr val="1F497D"/>
              </a:solidFill>
            </a:endParaRPr>
          </a:p>
          <a:p>
            <a:pPr marL="514350" indent="-514350">
              <a:buAutoNum type="arabicPeriod"/>
            </a:pPr>
            <a:r>
              <a:rPr lang="en-US" sz="4400" dirty="0" smtClean="0">
                <a:solidFill>
                  <a:srgbClr val="1F497D"/>
                </a:solidFill>
              </a:rPr>
              <a:t>Word Choice </a:t>
            </a:r>
          </a:p>
          <a:p>
            <a:pPr marL="514350" indent="-514350">
              <a:buAutoNum type="arabicPeriod"/>
            </a:pPr>
            <a:r>
              <a:rPr lang="en-US" sz="4400" dirty="0" smtClean="0">
                <a:solidFill>
                  <a:srgbClr val="1F497D"/>
                </a:solidFill>
              </a:rPr>
              <a:t>Voice</a:t>
            </a:r>
          </a:p>
          <a:p>
            <a:pPr marL="514350" indent="-514350">
              <a:buAutoNum type="arabicPeriod"/>
            </a:pPr>
            <a:r>
              <a:rPr lang="en-US" sz="5091" b="1" dirty="0" smtClean="0">
                <a:solidFill>
                  <a:schemeClr val="tx2"/>
                </a:solidFill>
              </a:rPr>
              <a:t>Image</a:t>
            </a:r>
          </a:p>
          <a:p>
            <a:pPr marL="0" indent="0">
              <a:buNone/>
            </a:pPr>
            <a:endParaRPr lang="en-US" dirty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1F497D"/>
              </a:solidFill>
            </a:endParaRPr>
          </a:p>
          <a:p>
            <a:pPr marL="0" indent="0" algn="ctr">
              <a:buNone/>
            </a:pPr>
            <a:r>
              <a:rPr lang="en-US" sz="4200" dirty="0" smtClean="0">
                <a:solidFill>
                  <a:srgbClr val="1F497D"/>
                </a:solidFill>
              </a:rPr>
              <a:t>Having the instructor’s image on the screen. </a:t>
            </a:r>
          </a:p>
          <a:p>
            <a:pPr marL="0" indent="0" algn="ctr">
              <a:buNone/>
            </a:pPr>
            <a:endParaRPr lang="en-US" sz="4200" dirty="0" smtClean="0">
              <a:solidFill>
                <a:srgbClr val="1F497D"/>
              </a:solidFill>
            </a:endParaRPr>
          </a:p>
          <a:p>
            <a:pPr marL="0" indent="0" algn="ctr">
              <a:buNone/>
            </a:pPr>
            <a:r>
              <a:rPr lang="en-US" sz="4200" b="1" dirty="0" smtClean="0">
                <a:solidFill>
                  <a:schemeClr val="tx2"/>
                </a:solidFill>
              </a:rPr>
              <a:t>Do You think this makes a difference?</a:t>
            </a:r>
          </a:p>
          <a:p>
            <a:pPr marL="0" indent="0">
              <a:buNone/>
            </a:pPr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4" name="Picture 3" descr="ipal-avata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9297">
            <a:off x="4350018" y="3131786"/>
            <a:ext cx="1660507" cy="1652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MP9004230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627">
            <a:off x="6689890" y="2879891"/>
            <a:ext cx="1670559" cy="1670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23344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reflection blurRad="6350" endA="300" endPos="0" dir="5400000" sy="-100000" algn="bl" rotWithShape="0"/>
                </a:effectLst>
              </a:rPr>
              <a:t>Image Principle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00200" y="2514600"/>
            <a:ext cx="7162800" cy="44497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1F497D"/>
                </a:solidFill>
              </a:rPr>
              <a:t>People </a:t>
            </a:r>
            <a:r>
              <a:rPr lang="en-US" i="1" dirty="0" smtClean="0">
                <a:solidFill>
                  <a:srgbClr val="1F497D"/>
                </a:solidFill>
              </a:rPr>
              <a:t>do not </a:t>
            </a:r>
            <a:r>
              <a:rPr lang="en-US" dirty="0" smtClean="0">
                <a:solidFill>
                  <a:srgbClr val="1F497D"/>
                </a:solidFill>
              </a:rPr>
              <a:t>necessarily learn more deeply from a multimedia presentation when the speaker’s image is on the screen. </a:t>
            </a:r>
            <a:endParaRPr lang="en-US" dirty="0">
              <a:solidFill>
                <a:srgbClr val="1F497D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707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P9004225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9356">
            <a:off x="503711" y="2032014"/>
            <a:ext cx="1547813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MP90044324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3490">
            <a:off x="1028446" y="3006096"/>
            <a:ext cx="1704533" cy="1134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reflection blurRad="6350" endA="300" endPos="0" dir="5400000" sy="-100000" algn="bl" rotWithShape="0"/>
                </a:effectLst>
              </a:rPr>
              <a:t>Introduction</a:t>
            </a:r>
            <a:endParaRPr lang="en-US" dirty="0"/>
          </a:p>
        </p:txBody>
      </p:sp>
      <p:pic>
        <p:nvPicPr>
          <p:cNvPr id="2" name="Content Placeholder 1" descr="MP900411777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35" b="28635"/>
          <a:stretch>
            <a:fillRect/>
          </a:stretch>
        </p:blipFill>
        <p:spPr>
          <a:xfrm rot="901944">
            <a:off x="571046" y="4250168"/>
            <a:ext cx="1762895" cy="1132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048000" y="1981200"/>
            <a:ext cx="579120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900" dirty="0" smtClean="0">
                <a:solidFill>
                  <a:schemeClr val="tx2"/>
                </a:solidFill>
              </a:rPr>
              <a:t>Reading, viewing a presentation or playing an interactive game are </a:t>
            </a:r>
            <a:r>
              <a:rPr lang="en-US" sz="2900" i="1" dirty="0" smtClean="0">
                <a:solidFill>
                  <a:schemeClr val="tx2"/>
                </a:solidFill>
              </a:rPr>
              <a:t>social</a:t>
            </a:r>
            <a:r>
              <a:rPr lang="en-US" sz="2900" dirty="0" smtClean="0">
                <a:solidFill>
                  <a:schemeClr val="tx2"/>
                </a:solidFill>
              </a:rPr>
              <a:t> events.</a:t>
            </a:r>
          </a:p>
          <a:p>
            <a:pPr marL="457200" indent="-457200">
              <a:buFont typeface="Arial"/>
              <a:buChar char="•"/>
            </a:pPr>
            <a:endParaRPr lang="en-US" sz="2900" dirty="0">
              <a:solidFill>
                <a:schemeClr val="tx2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900" dirty="0" smtClean="0">
                <a:solidFill>
                  <a:schemeClr val="tx2"/>
                </a:solidFill>
              </a:rPr>
              <a:t>Implied conversation between author and learner(s)</a:t>
            </a:r>
          </a:p>
          <a:p>
            <a:pPr marL="457200" indent="-457200">
              <a:buFont typeface="Arial"/>
              <a:buChar char="•"/>
            </a:pPr>
            <a:endParaRPr lang="en-US" sz="2900" dirty="0">
              <a:solidFill>
                <a:schemeClr val="tx2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900" dirty="0" smtClean="0">
                <a:solidFill>
                  <a:schemeClr val="tx2"/>
                </a:solidFill>
              </a:rPr>
              <a:t>Words, Voice and Animation are important!</a:t>
            </a:r>
            <a:endParaRPr lang="en-US" sz="2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05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reflection blurRad="6350" endA="300" endPos="0" dir="5400000" sy="-100000" algn="bl" rotWithShape="0"/>
                </a:effectLst>
              </a:rPr>
              <a:t>Image Principle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00200" y="1828800"/>
            <a:ext cx="7162800" cy="444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What Does Research Tell Us?</a:t>
            </a:r>
            <a:endParaRPr lang="en-US" b="1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rgbClr val="1F497D"/>
                </a:solidFill>
              </a:rPr>
              <a:t>Only showed </a:t>
            </a:r>
            <a:r>
              <a:rPr lang="en-US" i="1" dirty="0" smtClean="0">
                <a:solidFill>
                  <a:srgbClr val="1F497D"/>
                </a:solidFill>
              </a:rPr>
              <a:t>slight</a:t>
            </a:r>
            <a:r>
              <a:rPr lang="en-US" dirty="0" smtClean="0">
                <a:solidFill>
                  <a:srgbClr val="1F497D"/>
                </a:solidFill>
              </a:rPr>
              <a:t> improvement</a:t>
            </a:r>
            <a:endParaRPr lang="en-US" dirty="0">
              <a:solidFill>
                <a:srgbClr val="1F497D"/>
              </a:solidFill>
            </a:endParaRPr>
          </a:p>
          <a:p>
            <a:r>
              <a:rPr lang="en-US" dirty="0" smtClean="0">
                <a:solidFill>
                  <a:srgbClr val="1F497D"/>
                </a:solidFill>
              </a:rPr>
              <a:t>No strong </a:t>
            </a:r>
            <a:r>
              <a:rPr lang="en-US" dirty="0">
                <a:solidFill>
                  <a:srgbClr val="1F497D"/>
                </a:solidFill>
              </a:rPr>
              <a:t>and consistent evidence </a:t>
            </a:r>
            <a:endParaRPr lang="en-US" dirty="0" smtClean="0">
              <a:solidFill>
                <a:srgbClr val="1F497D"/>
              </a:solidFill>
            </a:endParaRPr>
          </a:p>
          <a:p>
            <a:r>
              <a:rPr lang="en-US" dirty="0" smtClean="0">
                <a:solidFill>
                  <a:srgbClr val="1F497D"/>
                </a:solidFill>
              </a:rPr>
              <a:t>Images provide little or no pedagogically relevant information</a:t>
            </a:r>
          </a:p>
          <a:p>
            <a:endParaRPr lang="en-US" dirty="0">
              <a:solidFill>
                <a:srgbClr val="1F497D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1F497D"/>
                </a:solidFill>
              </a:rPr>
              <a:t>(Pages </a:t>
            </a:r>
            <a:r>
              <a:rPr lang="en-US" sz="2200" dirty="0" smtClean="0">
                <a:solidFill>
                  <a:srgbClr val="1F497D"/>
                </a:solidFill>
              </a:rPr>
              <a:t>259-260 </a:t>
            </a:r>
            <a:r>
              <a:rPr lang="en-US" sz="2200" dirty="0">
                <a:solidFill>
                  <a:srgbClr val="1F497D"/>
                </a:solidFill>
              </a:rPr>
              <a:t>tell more about the experiments conducted)</a:t>
            </a:r>
          </a:p>
          <a:p>
            <a:endParaRPr lang="en-US" dirty="0">
              <a:solidFill>
                <a:srgbClr val="1F497D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402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reflection blurRad="6350" endA="300" endPos="0" dir="5400000" sy="-100000" algn="bl" rotWithShape="0"/>
                </a:effectLst>
              </a:rPr>
              <a:t>Image Principle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676401"/>
            <a:ext cx="7162800" cy="2743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1F497D"/>
                </a:solidFill>
              </a:rPr>
              <a:t>Conditions</a:t>
            </a:r>
          </a:p>
          <a:p>
            <a:r>
              <a:rPr lang="en-US" dirty="0" smtClean="0">
                <a:solidFill>
                  <a:srgbClr val="1F497D"/>
                </a:solidFill>
              </a:rPr>
              <a:t>More effective use includes:</a:t>
            </a:r>
          </a:p>
          <a:p>
            <a:pPr lvl="1"/>
            <a:r>
              <a:rPr lang="en-US" dirty="0" smtClean="0">
                <a:solidFill>
                  <a:srgbClr val="1F497D"/>
                </a:solidFill>
              </a:rPr>
              <a:t>Instructor points to relevant portion of a graphic</a:t>
            </a:r>
          </a:p>
          <a:p>
            <a:pPr lvl="1"/>
            <a:r>
              <a:rPr lang="en-US" dirty="0" smtClean="0">
                <a:solidFill>
                  <a:srgbClr val="1F497D"/>
                </a:solidFill>
              </a:rPr>
              <a:t>Instructor directs learner to something</a:t>
            </a:r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2" name="Picture 1" descr="Picture 3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419600"/>
            <a:ext cx="1849717" cy="201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19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reflection blurRad="6350" endA="300" endPos="0" dir="5400000" sy="-100000" algn="bl" rotWithShape="0"/>
                </a:effectLst>
              </a:rPr>
              <a:t>Image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81200"/>
            <a:ext cx="7162800" cy="2057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1F497D"/>
                </a:solidFill>
              </a:rPr>
              <a:t>More research is needed to determine if on screen presence of instructor can foster learning.</a:t>
            </a:r>
            <a:endParaRPr lang="en-US" dirty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omputer-repair-salisbury-nc-avatar-laptop_full.gif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038600"/>
            <a:ext cx="29464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44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reflection blurRad="6350" endA="300" endPos="0" dir="5400000" sy="-100000" algn="bl" rotWithShape="0"/>
                </a:effectLst>
              </a:rPr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981200"/>
            <a:ext cx="7162800" cy="44497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1F497D"/>
                </a:solidFill>
              </a:rPr>
              <a:t>Personalization Principle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Applying conversational style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1F497D"/>
                </a:solidFill>
              </a:rPr>
              <a:t>Voice Principle</a:t>
            </a:r>
          </a:p>
          <a:p>
            <a:pPr marL="1200150" lvl="3" indent="-342900"/>
            <a:r>
              <a:rPr lang="en-US" sz="2800" dirty="0">
                <a:solidFill>
                  <a:srgbClr val="4F81BD"/>
                </a:solidFill>
              </a:rPr>
              <a:t>Using human voice with similar and appropriate accent, </a:t>
            </a:r>
            <a:r>
              <a:rPr lang="en-US" sz="2800" dirty="0" smtClean="0">
                <a:solidFill>
                  <a:srgbClr val="4F81BD"/>
                </a:solidFill>
              </a:rPr>
              <a:t>tone</a:t>
            </a:r>
          </a:p>
          <a:p>
            <a:pPr marL="0" lvl="1" indent="0">
              <a:buNone/>
            </a:pPr>
            <a:r>
              <a:rPr lang="en-US" sz="3200" dirty="0" smtClean="0">
                <a:solidFill>
                  <a:srgbClr val="1F497D"/>
                </a:solidFill>
              </a:rPr>
              <a:t>3.   Image Principle</a:t>
            </a:r>
          </a:p>
          <a:p>
            <a:pPr marL="1200150" lvl="3" indent="-342900"/>
            <a:r>
              <a:rPr lang="en-US" sz="2800" dirty="0" smtClean="0">
                <a:solidFill>
                  <a:srgbClr val="4F81BD"/>
                </a:solidFill>
              </a:rPr>
              <a:t>Using instructor’s image/avatar </a:t>
            </a:r>
            <a:endParaRPr lang="en-US" sz="2800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402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Questions?</a:t>
            </a:r>
            <a:endParaRPr lang="en-US" dirty="0">
              <a:effectLst/>
            </a:endParaRPr>
          </a:p>
        </p:txBody>
      </p:sp>
      <p:pic>
        <p:nvPicPr>
          <p:cNvPr id="2" name="Content Placeholder 1" descr="MP90042259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9" b="3389"/>
          <a:stretch>
            <a:fillRect/>
          </a:stretch>
        </p:blipFill>
        <p:spPr>
          <a:xfrm>
            <a:off x="1981199" y="2286000"/>
            <a:ext cx="6188918" cy="3844757"/>
          </a:xfrm>
        </p:spPr>
      </p:pic>
    </p:spTree>
    <p:extLst>
      <p:ext uri="{BB962C8B-B14F-4D97-AF65-F5344CB8AC3E}">
        <p14:creationId xmlns:p14="http://schemas.microsoft.com/office/powerpoint/2010/main" val="2275247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reflection blurRad="6350" endA="300" endPos="0" dir="5400000" sy="-100000" algn="bl" rotWithShape="0"/>
                </a:effectLst>
              </a:rPr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57400"/>
            <a:ext cx="7162800" cy="4449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1F497D"/>
                </a:solidFill>
              </a:rPr>
              <a:t>At the end of this presentation, you will be able to:</a:t>
            </a:r>
          </a:p>
          <a:p>
            <a:r>
              <a:rPr lang="en-US" dirty="0" smtClean="0">
                <a:solidFill>
                  <a:srgbClr val="1F497D"/>
                </a:solidFill>
              </a:rPr>
              <a:t>Define personalization, voice, and image principles</a:t>
            </a:r>
          </a:p>
          <a:p>
            <a:r>
              <a:rPr lang="en-US" dirty="0" smtClean="0">
                <a:solidFill>
                  <a:srgbClr val="1F497D"/>
                </a:solidFill>
              </a:rPr>
              <a:t>Demonstrate application of these three principles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1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reflection blurRad="6350" endA="300" endPos="0" dir="5400000" sy="-100000" algn="bl" rotWithShape="0"/>
                </a:effectLst>
              </a:rPr>
              <a:t>Personalization Principle</a:t>
            </a:r>
            <a:endParaRPr lang="en-US" dirty="0">
              <a:effectLst>
                <a:reflection blurRad="6350" endA="300" endPos="0" dir="5400000" sy="-100000" algn="bl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1828800"/>
            <a:ext cx="5257800" cy="46482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3600" dirty="0" smtClean="0"/>
              <a:t>   </a:t>
            </a:r>
            <a:r>
              <a:rPr lang="en-US" sz="3600" dirty="0" smtClean="0">
                <a:solidFill>
                  <a:srgbClr val="1F497D"/>
                </a:solidFill>
              </a:rPr>
              <a:t>People learn better from multimedia presentations when words are in </a:t>
            </a:r>
            <a:r>
              <a:rPr lang="en-US" sz="3600" i="1" dirty="0" smtClean="0">
                <a:solidFill>
                  <a:srgbClr val="1F497D"/>
                </a:solidFill>
              </a:rPr>
              <a:t>conversational</a:t>
            </a:r>
            <a:r>
              <a:rPr lang="en-US" sz="3600" dirty="0" smtClean="0">
                <a:solidFill>
                  <a:srgbClr val="1F497D"/>
                </a:solidFill>
              </a:rPr>
              <a:t> style rather than formal style.</a:t>
            </a:r>
            <a:endParaRPr lang="en-US" sz="3600" dirty="0">
              <a:solidFill>
                <a:srgbClr val="1F497D"/>
              </a:solidFill>
            </a:endParaRPr>
          </a:p>
        </p:txBody>
      </p:sp>
      <p:pic>
        <p:nvPicPr>
          <p:cNvPr id="6" name="Picture 5" descr="MP9003997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362200"/>
            <a:ext cx="2288326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79406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reflection blurRad="6350" endA="300" endPos="0" dir="5400000" sy="-100000" algn="bl" rotWithShape="0"/>
                </a:effectLst>
              </a:rPr>
              <a:t>Personalization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315200" cy="4953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Here </a:t>
            </a:r>
            <a:r>
              <a:rPr lang="en-US" sz="2800" dirty="0">
                <a:solidFill>
                  <a:schemeClr val="tx2"/>
                </a:solidFill>
              </a:rPr>
              <a:t>is an example:</a:t>
            </a:r>
          </a:p>
          <a:p>
            <a:pPr>
              <a:buNone/>
            </a:pPr>
            <a:endParaRPr lang="en-US" sz="28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What is different about the second script?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4" name="Picture 3" descr="Pictur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86000"/>
            <a:ext cx="6946031" cy="35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51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reflection blurRad="6350" endA="300" endPos="0" dir="5400000" sy="-100000" algn="bl" rotWithShape="0"/>
                </a:effectLst>
              </a:rPr>
              <a:t>Personalization Principle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828800"/>
            <a:ext cx="7162800" cy="44497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4F81BD"/>
                </a:solidFill>
              </a:rPr>
              <a:t>How Can We Create This?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By using first person instead of third person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Use words like: You, Your, I, Me, We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Create more user friendly tone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Talk </a:t>
            </a:r>
            <a:r>
              <a:rPr lang="en-US" i="1" dirty="0" smtClean="0">
                <a:solidFill>
                  <a:schemeClr val="tx2"/>
                </a:solidFill>
              </a:rPr>
              <a:t>to</a:t>
            </a:r>
            <a:r>
              <a:rPr lang="en-US" dirty="0" smtClean="0">
                <a:solidFill>
                  <a:schemeClr val="tx2"/>
                </a:solidFill>
              </a:rPr>
              <a:t> learners instead of talking at them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(Pages 245-246 in text have more examples)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68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reflection blurRad="6350" endA="300" endPos="0" dir="5400000" sy="-100000" algn="bl" rotWithShape="0"/>
                </a:effectLst>
              </a:rPr>
              <a:t>Personalization Principle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7800" y="1828800"/>
            <a:ext cx="6019800" cy="444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1F497D"/>
                </a:solidFill>
              </a:rPr>
              <a:t>Advantages:</a:t>
            </a:r>
          </a:p>
          <a:p>
            <a:r>
              <a:rPr lang="en-US" sz="2800" dirty="0" smtClean="0">
                <a:solidFill>
                  <a:srgbClr val="1F497D"/>
                </a:solidFill>
              </a:rPr>
              <a:t>Encourages learners to try harder to comprehend</a:t>
            </a:r>
            <a:endParaRPr lang="en-US" sz="2800" dirty="0">
              <a:solidFill>
                <a:srgbClr val="1F497D"/>
              </a:solidFill>
            </a:endParaRPr>
          </a:p>
          <a:p>
            <a:r>
              <a:rPr lang="en-US" sz="2800" dirty="0" smtClean="0">
                <a:solidFill>
                  <a:srgbClr val="1F497D"/>
                </a:solidFill>
              </a:rPr>
              <a:t>Primes activation of social responses </a:t>
            </a:r>
          </a:p>
          <a:p>
            <a:r>
              <a:rPr lang="en-US" sz="2800" dirty="0" smtClean="0">
                <a:solidFill>
                  <a:srgbClr val="1F497D"/>
                </a:solidFill>
              </a:rPr>
              <a:t>Strengthens cognitive processes</a:t>
            </a:r>
          </a:p>
          <a:p>
            <a:r>
              <a:rPr lang="en-US" sz="2800" dirty="0" smtClean="0">
                <a:solidFill>
                  <a:srgbClr val="1F497D"/>
                </a:solidFill>
              </a:rPr>
              <a:t>Increases quality of learning outcome</a:t>
            </a:r>
          </a:p>
        </p:txBody>
      </p:sp>
      <p:pic>
        <p:nvPicPr>
          <p:cNvPr id="2" name="Picture 1" descr="MP9004386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819400"/>
            <a:ext cx="1439527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58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reflection blurRad="6350" endA="300" endPos="0" dir="5400000" sy="-100000" algn="bl" rotWithShape="0"/>
                </a:effectLst>
              </a:rPr>
              <a:t>Personalization Principle</a:t>
            </a:r>
            <a:endParaRPr lang="en-US" dirty="0">
              <a:effectLst>
                <a:reflection blurRad="6350" endA="300" endPos="0" dir="5400000" sy="-100000" algn="bl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981200"/>
            <a:ext cx="7162800" cy="444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1F497D"/>
                </a:solidFill>
              </a:rPr>
              <a:t>Disadvantages:</a:t>
            </a:r>
            <a:endParaRPr lang="en-US" sz="2800" b="1" dirty="0">
              <a:solidFill>
                <a:srgbClr val="1F497D"/>
              </a:solidFill>
            </a:endParaRPr>
          </a:p>
          <a:p>
            <a:r>
              <a:rPr lang="en-US" sz="2800" dirty="0" smtClean="0">
                <a:solidFill>
                  <a:srgbClr val="1F497D"/>
                </a:solidFill>
              </a:rPr>
              <a:t>Adds no new information to material</a:t>
            </a:r>
            <a:endParaRPr lang="en-US" sz="2800" dirty="0">
              <a:solidFill>
                <a:srgbClr val="1F497D"/>
              </a:solidFill>
            </a:endParaRPr>
          </a:p>
          <a:p>
            <a:r>
              <a:rPr lang="en-US" sz="2800" dirty="0" smtClean="0">
                <a:solidFill>
                  <a:srgbClr val="1F497D"/>
                </a:solidFill>
              </a:rPr>
              <a:t>Can be distracting to learner</a:t>
            </a:r>
            <a:endParaRPr lang="en-US" sz="2800" dirty="0">
              <a:solidFill>
                <a:srgbClr val="1F497D"/>
              </a:solidFill>
            </a:endParaRPr>
          </a:p>
          <a:p>
            <a:r>
              <a:rPr lang="en-US" sz="2800" dirty="0" smtClean="0">
                <a:solidFill>
                  <a:srgbClr val="1F497D"/>
                </a:solidFill>
              </a:rPr>
              <a:t>Divert attention away from essential information</a:t>
            </a:r>
            <a:endParaRPr lang="en-US" sz="2800" dirty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 descr="MP9004224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4862">
            <a:off x="5257800" y="4648200"/>
            <a:ext cx="2667000" cy="1777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clip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0757">
            <a:off x="3200400" y="4724400"/>
            <a:ext cx="1270000" cy="158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79406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reflection blurRad="6350" endA="300" endPos="0" dir="5400000" sy="-100000" algn="bl" rotWithShape="0"/>
                </a:effectLst>
              </a:rPr>
              <a:t>Personalization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71628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What Does Research Tell Us?</a:t>
            </a:r>
          </a:p>
          <a:p>
            <a:r>
              <a:rPr lang="en-US" sz="2800" dirty="0" smtClean="0">
                <a:solidFill>
                  <a:srgbClr val="1F497D"/>
                </a:solidFill>
              </a:rPr>
              <a:t>Supported in 11 out of 11 tests</a:t>
            </a:r>
          </a:p>
          <a:p>
            <a:r>
              <a:rPr lang="en-US" sz="2800" dirty="0" smtClean="0">
                <a:solidFill>
                  <a:srgbClr val="1F497D"/>
                </a:solidFill>
              </a:rPr>
              <a:t>Strong and consistent evidence</a:t>
            </a:r>
          </a:p>
          <a:p>
            <a:r>
              <a:rPr lang="en-US" sz="2800" dirty="0" smtClean="0">
                <a:solidFill>
                  <a:srgbClr val="1F497D"/>
                </a:solidFill>
              </a:rPr>
              <a:t>People learn on deeper level when presented with text in conversational style</a:t>
            </a:r>
          </a:p>
          <a:p>
            <a:pPr marL="0" indent="0">
              <a:buNone/>
            </a:pPr>
            <a:endParaRPr lang="en-US" sz="2800" dirty="0" smtClean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1F497D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1F497D"/>
                </a:solidFill>
              </a:rPr>
              <a:t>(Pages 249-251 tell more about the experiments conducted)</a:t>
            </a:r>
            <a:endParaRPr lang="en-US" sz="20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351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S101881345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CDD80FE-421B-4B96-8B15-1459F021BD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TS101881345-1.potx</Template>
  <TotalTime>197</TotalTime>
  <Words>607</Words>
  <Application>Microsoft Macintosh PowerPoint</Application>
  <PresentationFormat>On-screen Show (4:3)</PresentationFormat>
  <Paragraphs>135</Paragraphs>
  <Slides>24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TS101881345-1</vt:lpstr>
      <vt:lpstr>Personalization, Voice and Image Principles</vt:lpstr>
      <vt:lpstr>Introduction</vt:lpstr>
      <vt:lpstr>Introduction</vt:lpstr>
      <vt:lpstr>Personalization Principle</vt:lpstr>
      <vt:lpstr>Personalization Principle</vt:lpstr>
      <vt:lpstr>Personalization Principle</vt:lpstr>
      <vt:lpstr>Personalization Principle</vt:lpstr>
      <vt:lpstr>Personalization Principle</vt:lpstr>
      <vt:lpstr>Personalization Principle</vt:lpstr>
      <vt:lpstr>Personalization Principle</vt:lpstr>
      <vt:lpstr>Personalization Principle</vt:lpstr>
      <vt:lpstr>Voice Principle</vt:lpstr>
      <vt:lpstr>Voice Principle</vt:lpstr>
      <vt:lpstr>Voice Principle</vt:lpstr>
      <vt:lpstr>Voice Principle</vt:lpstr>
      <vt:lpstr>Voice Principle</vt:lpstr>
      <vt:lpstr>Voice Principle</vt:lpstr>
      <vt:lpstr>Image Principle</vt:lpstr>
      <vt:lpstr>Image Principle</vt:lpstr>
      <vt:lpstr>Image Principle</vt:lpstr>
      <vt:lpstr>Image Principle</vt:lpstr>
      <vt:lpstr>Image Principle</vt:lpstr>
      <vt:lpstr>Summary</vt:lpstr>
      <vt:lpstr>Questions?</vt:lpstr>
    </vt:vector>
  </TitlesOfParts>
  <Company>UNCW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Personalization, Voice and Image Principles</dc:title>
  <dc:subject/>
  <dc:creator>Chapin</dc:creator>
  <cp:keywords/>
  <dc:description/>
  <cp:lastModifiedBy>Chapin</cp:lastModifiedBy>
  <cp:revision>21</cp:revision>
  <dcterms:created xsi:type="dcterms:W3CDTF">2011-09-25T20:22:06Z</dcterms:created>
  <dcterms:modified xsi:type="dcterms:W3CDTF">2011-10-23T20:55:43Z</dcterms:modified>
  <cp:category>2010 technology computers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TC101881345</vt:lpwstr>
  </property>
</Properties>
</file>