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93" r:id="rId5"/>
    <p:sldId id="281" r:id="rId6"/>
    <p:sldId id="262" r:id="rId7"/>
    <p:sldId id="263" r:id="rId8"/>
    <p:sldId id="294" r:id="rId9"/>
    <p:sldId id="285" r:id="rId10"/>
    <p:sldId id="282" r:id="rId11"/>
    <p:sldId id="283" r:id="rId12"/>
    <p:sldId id="284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 snapVertSplitter="1">
    <p:restoredLeft sz="15621" autoAdjust="0"/>
    <p:restoredTop sz="94650" autoAdjust="0"/>
  </p:normalViewPr>
  <p:slideViewPr>
    <p:cSldViewPr>
      <p:cViewPr varScale="1">
        <p:scale>
          <a:sx n="115" d="100"/>
          <a:sy n="115" d="100"/>
        </p:scale>
        <p:origin x="-6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11/14/11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61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11/14/11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3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0175"/>
            <a:ext cx="8534400" cy="936625"/>
          </a:xfrm>
        </p:spPr>
        <p:txBody>
          <a:bodyPr anchor="b" anchorCtr="0"/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914400"/>
            <a:ext cx="7162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1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876800"/>
            <a:ext cx="3962400" cy="3381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0393" y="568303"/>
            <a:ext cx="7601607" cy="3927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5257800"/>
            <a:ext cx="3962400" cy="80486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274638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6278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352800"/>
            <a:ext cx="2362200" cy="15240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352800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>
            <a:endCxn id="9" idx="3"/>
          </p:cNvCxnSpPr>
          <p:nvPr userDrawn="1"/>
        </p:nvCxnSpPr>
        <p:spPr>
          <a:xfrm rot="5400000">
            <a:off x="1650603" y="3303191"/>
            <a:ext cx="3100388" cy="794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3963591" y="3809602"/>
            <a:ext cx="4114007" cy="15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0"/>
            <a:ext cx="2743200" cy="1706563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0"/>
            <a:ext cx="2743200" cy="1706563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0"/>
            <a:ext cx="2743200" cy="1706563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304801"/>
          </a:xfrm>
          <a:solidFill>
            <a:schemeClr val="accent5">
              <a:lumMod val="40000"/>
              <a:lumOff val="6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1"/>
            <a:ext cx="4040188" cy="304801"/>
          </a:xfrm>
          <a:solidFill>
            <a:schemeClr val="accent5">
              <a:lumMod val="40000"/>
              <a:lumOff val="6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00" y="4572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1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None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ustominsight.com" TargetMode="External"/><Relationship Id="rId4" Type="http://schemas.openxmlformats.org/officeDocument/2006/relationships/hyperlink" Target="http://www.usability.gov/pdfs/chapter13.pdf" TargetMode="External"/><Relationship Id="rId10" Type="http://schemas.openxmlformats.org/officeDocument/2006/relationships/hyperlink" Target="http://www.aol.com" TargetMode="External"/><Relationship Id="rId5" Type="http://schemas.openxmlformats.org/officeDocument/2006/relationships/hyperlink" Target="http://office.microsoft.com/en-us/images/" TargetMode="External"/><Relationship Id="rId7" Type="http://schemas.openxmlformats.org/officeDocument/2006/relationships/hyperlink" Target="http://www.campusdining.net" TargetMode="External"/><Relationship Id="rId11" Type="http://schemas.openxmlformats.org/officeDocument/2006/relationships/hyperlink" Target="http://www.microsoft.com" TargetMode="External"/><Relationship Id="rId12" Type="http://schemas.openxmlformats.org/officeDocument/2006/relationships/hyperlink" Target="http://www.presentermedia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9" Type="http://schemas.openxmlformats.org/officeDocument/2006/relationships/hyperlink" Target="http://www.imdb.com" TargetMode="External"/><Relationship Id="rId3" Type="http://schemas.openxmlformats.org/officeDocument/2006/relationships/image" Target="../media/image30.png"/><Relationship Id="rId6" Type="http://schemas.openxmlformats.org/officeDocument/2006/relationships/hyperlink" Target="http://www.amazon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Screen Based Controls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14" y="6096000"/>
            <a:ext cx="7162800" cy="762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Chapin Brinegar</a:t>
            </a:r>
          </a:p>
          <a:p>
            <a:pPr algn="l"/>
            <a:r>
              <a:rPr lang="en-US" dirty="0" smtClean="0"/>
              <a:t>MIT511, Fall 2011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5715000" cy="236219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Labeling Conventions: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Do not use single words/phrases for some labels and short sentences for some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Do not mix nouns and verbs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Labels for data items should be the same across different pages</a:t>
            </a:r>
            <a:endParaRPr lang="en-US" sz="2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rgbClr val="C87840"/>
                </a:solidFill>
              </a:rPr>
              <a:t>Consistent Labels</a:t>
            </a:r>
            <a:endParaRPr lang="en-US" dirty="0">
              <a:solidFill>
                <a:srgbClr val="C8784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066800"/>
            <a:ext cx="8153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Ensure that data entry labels are worded consistently</a:t>
            </a:r>
            <a:endParaRPr lang="en-US" dirty="0"/>
          </a:p>
        </p:txBody>
      </p:sp>
      <p:pic>
        <p:nvPicPr>
          <p:cNvPr id="5" name="Picture 4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962400"/>
            <a:ext cx="5112518" cy="2196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914400" y="4267200"/>
            <a:ext cx="1981200" cy="16002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What is interesting about this label?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20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Chapin Brinegar</a:t>
            </a:r>
          </a:p>
          <a:p>
            <a:r>
              <a:rPr lang="en-US" dirty="0"/>
              <a:t>MIT511, Fall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1676400"/>
            <a:ext cx="4267200" cy="38862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Do not make data entry fields case sensitive unless there is a valid reason 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Security, Passwords, etc.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Clearly inform users of case sensitive fields</a:t>
            </a:r>
          </a:p>
          <a:p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If possible, show data entered by users</a:t>
            </a:r>
            <a:endParaRPr lang="en-US" sz="2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7840"/>
                </a:solidFill>
              </a:rPr>
              <a:t>Case Sensitivity</a:t>
            </a:r>
            <a:endParaRPr lang="en-US" dirty="0">
              <a:solidFill>
                <a:srgbClr val="C8784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31200" y="990600"/>
            <a:ext cx="8153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Treat upper and lowercase letters as equivalent</a:t>
            </a:r>
            <a:endParaRPr lang="en-US" dirty="0"/>
          </a:p>
        </p:txBody>
      </p:sp>
      <p:pic>
        <p:nvPicPr>
          <p:cNvPr id="5" name="Picture 4" descr="Picture 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3925748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8305800" y="3200400"/>
            <a:ext cx="458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87840"/>
                </a:solidFill>
                <a:latin typeface="Wingdings"/>
                <a:ea typeface="Wingdings"/>
                <a:cs typeface="Wingdings"/>
              </a:rPr>
              <a:t></a:t>
            </a:r>
            <a:endParaRPr lang="en-US" sz="2000" dirty="0">
              <a:solidFill>
                <a:srgbClr val="C8784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20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Chapin Brinegar</a:t>
            </a:r>
          </a:p>
          <a:p>
            <a:r>
              <a:rPr lang="en-US" dirty="0"/>
              <a:t>MIT511, Fall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5800" y="1752600"/>
            <a:ext cx="5715000" cy="2362199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Requiring re-entry causes increased possibility of errors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Use “Copy From” or “Same As” option to auto-copy data previously entered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Require users to make as few entries as possible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7840"/>
                </a:solidFill>
              </a:rPr>
              <a:t>Minimize Entry</a:t>
            </a:r>
            <a:endParaRPr lang="en-US" dirty="0">
              <a:solidFill>
                <a:srgbClr val="C8784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31200" y="990600"/>
            <a:ext cx="81534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Do not require users to enter the same information more than once</a:t>
            </a:r>
            <a:endParaRPr lang="en-US" dirty="0"/>
          </a:p>
        </p:txBody>
      </p:sp>
      <p:pic>
        <p:nvPicPr>
          <p:cNvPr id="7" name="Picture 6" descr="Picture 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86200"/>
            <a:ext cx="4457143" cy="2133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762000" y="4267200"/>
            <a:ext cx="3352800" cy="17526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Amazon asks you to enter your information for your shipping, but can carry it over for payment info.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20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Chapin Brinegar</a:t>
            </a:r>
          </a:p>
          <a:p>
            <a:r>
              <a:rPr lang="en-US" dirty="0"/>
              <a:t>MIT511, Fall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1981200"/>
            <a:ext cx="5715000" cy="23621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Labels should enable users to relate labels with entries required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Increases speed of entry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7840"/>
                </a:solidFill>
              </a:rPr>
              <a:t>Proximity</a:t>
            </a:r>
            <a:endParaRPr lang="en-US" dirty="0">
              <a:solidFill>
                <a:srgbClr val="C8784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31200" y="1143000"/>
            <a:ext cx="8153400" cy="68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Ensure labels are close enough to their associated data entry fields so that users will recognize the label as describing the data entry field</a:t>
            </a:r>
            <a:endParaRPr lang="en-US" dirty="0"/>
          </a:p>
        </p:txBody>
      </p:sp>
      <p:pic>
        <p:nvPicPr>
          <p:cNvPr id="5" name="Picture 4" descr="Picture 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52800"/>
            <a:ext cx="5968197" cy="2771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ight Arrow 1"/>
          <p:cNvSpPr/>
          <p:nvPr/>
        </p:nvSpPr>
        <p:spPr>
          <a:xfrm>
            <a:off x="2514600" y="5029200"/>
            <a:ext cx="3581400" cy="1524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8784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20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Chapin Brinegar</a:t>
            </a:r>
          </a:p>
          <a:p>
            <a:r>
              <a:rPr lang="en-US" dirty="0"/>
              <a:t>MIT511, Fall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5800" y="1905000"/>
            <a:ext cx="3733800" cy="40386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Show users entire entry</a:t>
            </a:r>
          </a:p>
          <a:p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Minimize need to scroll or move cursor through fields</a:t>
            </a:r>
          </a:p>
          <a:p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Notify user of character limits</a:t>
            </a:r>
          </a:p>
          <a:p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Designers must be aware of appropriate length to accommodate data </a:t>
            </a:r>
          </a:p>
          <a:p>
            <a:pPr>
              <a:buFont typeface="Arial"/>
              <a:buChar char="•"/>
            </a:pPr>
            <a:endParaRPr lang="en-US" sz="2200" dirty="0" smtClean="0"/>
          </a:p>
          <a:p>
            <a:pPr>
              <a:buFont typeface="Arial"/>
              <a:buChar char="•"/>
            </a:pPr>
            <a:endParaRPr lang="en-US" sz="2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7840"/>
                </a:solidFill>
              </a:rPr>
              <a:t>Show them the data!</a:t>
            </a:r>
            <a:endParaRPr lang="en-US" dirty="0">
              <a:solidFill>
                <a:srgbClr val="C8784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31200" y="990600"/>
            <a:ext cx="8153400" cy="68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Create data entry fields that are large enough to show all of the entered data without scrolling</a:t>
            </a:r>
            <a:endParaRPr lang="en-US" dirty="0"/>
          </a:p>
        </p:txBody>
      </p:sp>
      <p:pic>
        <p:nvPicPr>
          <p:cNvPr id="5" name="Picture 4" descr="Picture 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81200"/>
            <a:ext cx="4495800" cy="3607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34000" y="5334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10200" y="5715000"/>
            <a:ext cx="2895600" cy="5334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What’s wrong here??</a:t>
            </a:r>
            <a:endParaRPr lang="en-US" sz="2000" dirty="0">
              <a:solidFill>
                <a:schemeClr val="tx1"/>
              </a:solidFill>
              <a:latin typeface="Perpetu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20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Chapin Brinegar</a:t>
            </a:r>
          </a:p>
          <a:p>
            <a:r>
              <a:rPr lang="en-US" dirty="0"/>
              <a:t>MIT511, Fall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5800" y="1828800"/>
            <a:ext cx="7391400" cy="40386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Assign one radio button as default when appropriate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Radio buttons elicit better performance than drop down lists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Radio buttons are preferred by learners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Never use only 1 radio button, have at least 2</a:t>
            </a:r>
          </a:p>
          <a:p>
            <a:pPr>
              <a:buFont typeface="Arial"/>
              <a:buChar char="•"/>
            </a:pPr>
            <a:endParaRPr lang="en-US" sz="2200" dirty="0" smtClean="0"/>
          </a:p>
          <a:p>
            <a:pPr>
              <a:buFont typeface="Arial"/>
              <a:buChar char="•"/>
            </a:pPr>
            <a:endParaRPr lang="en-US" sz="2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7840"/>
                </a:solidFill>
              </a:rPr>
              <a:t>Multiple Responses</a:t>
            </a:r>
            <a:endParaRPr lang="en-US" dirty="0">
              <a:solidFill>
                <a:srgbClr val="C8784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31200" y="1066800"/>
            <a:ext cx="8153400" cy="68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Provide </a:t>
            </a:r>
            <a:r>
              <a:rPr lang="en-US" i="1" dirty="0" smtClean="0"/>
              <a:t>radio buttons </a:t>
            </a:r>
            <a:r>
              <a:rPr lang="en-US" dirty="0" smtClean="0"/>
              <a:t>when users need to choose one response from a list of </a:t>
            </a:r>
            <a:r>
              <a:rPr lang="en-US" i="1" dirty="0" smtClean="0"/>
              <a:t>mutually exclusive options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" name="Picture 2" descr="Picture 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05200"/>
            <a:ext cx="7136508" cy="2844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-220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Chapin Brinegar</a:t>
            </a:r>
          </a:p>
          <a:p>
            <a:r>
              <a:rPr lang="en-US" dirty="0"/>
              <a:t>MIT511, Fall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62000" y="1981200"/>
            <a:ext cx="5715000" cy="236219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Never assume users are familiar with widgets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Unfamiliar widgets will slow down users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Consider amount of “screen real estate”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Match type of widget with data required</a:t>
            </a:r>
          </a:p>
          <a:p>
            <a:pPr>
              <a:buFont typeface="Arial"/>
              <a:buChar char="•"/>
            </a:pPr>
            <a:endParaRPr lang="en-US" sz="2200" dirty="0" smtClean="0"/>
          </a:p>
          <a:p>
            <a:pPr>
              <a:buFont typeface="Arial"/>
              <a:buChar char="•"/>
            </a:pPr>
            <a:endParaRPr lang="en-US" sz="2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7840"/>
                </a:solidFill>
              </a:rPr>
              <a:t>Use Familiar Widgets</a:t>
            </a:r>
            <a:endParaRPr lang="en-US" dirty="0">
              <a:solidFill>
                <a:srgbClr val="C8784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066800"/>
            <a:ext cx="8153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Use widgets that are familiar to your users, and employ them in their commonly used manner. </a:t>
            </a:r>
            <a:endParaRPr lang="en-US" dirty="0"/>
          </a:p>
        </p:txBody>
      </p:sp>
      <p:pic>
        <p:nvPicPr>
          <p:cNvPr id="3" name="Picture 2" descr="Picture 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3800"/>
            <a:ext cx="5892063" cy="2450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6690139" y="4419600"/>
            <a:ext cx="2438400" cy="12192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What would be a better widget here?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20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Chapin Brinegar</a:t>
            </a:r>
          </a:p>
          <a:p>
            <a:r>
              <a:rPr lang="en-US" dirty="0"/>
              <a:t>MIT511, Fall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1219200"/>
            <a:ext cx="4267200" cy="3810000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Partition long data items into shorter sections for both data entry and data display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Phone Numbers, Addresses     (see right)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Use single data entry method. Don’t make users switch between various types</a:t>
            </a:r>
          </a:p>
          <a:p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Prioritize push buttons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Place “Search” button before “Clear Button” (see below)</a:t>
            </a:r>
          </a:p>
          <a:p>
            <a:pPr>
              <a:buFont typeface="Arial"/>
              <a:buChar char="•"/>
            </a:pPr>
            <a:endParaRPr lang="en-US" sz="2200" dirty="0" smtClean="0"/>
          </a:p>
          <a:p>
            <a:pPr>
              <a:buFont typeface="Arial"/>
              <a:buChar char="•"/>
            </a:pPr>
            <a:endParaRPr lang="en-US" sz="2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503238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rgbClr val="C87840"/>
                </a:solidFill>
              </a:rPr>
              <a:t>Other Tips</a:t>
            </a:r>
            <a:endParaRPr lang="en-US" dirty="0">
              <a:solidFill>
                <a:srgbClr val="C87840"/>
              </a:solidFill>
            </a:endParaRPr>
          </a:p>
        </p:txBody>
      </p:sp>
      <p:pic>
        <p:nvPicPr>
          <p:cNvPr id="3" name="Picture 2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0"/>
            <a:ext cx="8305800" cy="782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Picture 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4193699" cy="2652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804738" y="4916269"/>
            <a:ext cx="596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87840"/>
                </a:solidFill>
                <a:latin typeface="Wingdings"/>
                <a:ea typeface="Wingdings"/>
                <a:cs typeface="Wingdings"/>
              </a:rPr>
              <a:t></a:t>
            </a:r>
            <a:endParaRPr lang="en-US" sz="3600" dirty="0">
              <a:solidFill>
                <a:srgbClr val="C8784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4505090" y="3143670"/>
            <a:ext cx="504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87840"/>
                </a:solidFill>
                <a:latin typeface="Wingdings"/>
                <a:ea typeface="Wingdings"/>
                <a:cs typeface="Wingdings"/>
              </a:rPr>
              <a:t></a:t>
            </a:r>
            <a:endParaRPr lang="en-US" sz="2800" dirty="0">
              <a:solidFill>
                <a:srgbClr val="C8784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4667670" y="2276710"/>
            <a:ext cx="504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87840"/>
                </a:solidFill>
                <a:latin typeface="Wingdings"/>
                <a:ea typeface="Wingdings"/>
                <a:cs typeface="Wingdings"/>
              </a:rPr>
              <a:t></a:t>
            </a:r>
            <a:endParaRPr lang="en-US" sz="2800" dirty="0">
              <a:solidFill>
                <a:srgbClr val="C8784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20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Chapin Brinegar</a:t>
            </a:r>
          </a:p>
          <a:p>
            <a:r>
              <a:rPr lang="en-US" dirty="0"/>
              <a:t>MIT511, Fall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1219200"/>
            <a:ext cx="4343400" cy="48768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Use check boxes to allow users to select one or more items from a list 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Label units of measure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Ex: minutes, ounces, </a:t>
            </a:r>
            <a:r>
              <a:rPr lang="en-US" sz="1800" dirty="0"/>
              <a:t>e</a:t>
            </a:r>
            <a:r>
              <a:rPr lang="en-US" sz="1800" dirty="0" smtClean="0"/>
              <a:t>tc. to reduce key stokes (see top right)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Do not limit viewable list box options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Show as many as screen will allow (see bottom right)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Display default values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Offer the number 1 as quantity default (ex: when purchasing an item)</a:t>
            </a:r>
          </a:p>
          <a:p>
            <a:endParaRPr lang="en-US" sz="2200" dirty="0" smtClean="0"/>
          </a:p>
          <a:p>
            <a:pPr lvl="1"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endParaRPr lang="en-US" sz="2200" dirty="0" smtClean="0"/>
          </a:p>
          <a:p>
            <a:pPr>
              <a:buFont typeface="Arial"/>
              <a:buChar char="•"/>
            </a:pPr>
            <a:endParaRPr lang="en-US" sz="2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7840"/>
                </a:solidFill>
              </a:rPr>
              <a:t>Other Tips </a:t>
            </a:r>
            <a:r>
              <a:rPr lang="en-US" sz="2000" dirty="0" smtClean="0">
                <a:solidFill>
                  <a:srgbClr val="C87840"/>
                </a:solidFill>
              </a:rPr>
              <a:t>continued…</a:t>
            </a:r>
            <a:endParaRPr lang="en-US" dirty="0">
              <a:solidFill>
                <a:srgbClr val="C87840"/>
              </a:solidFill>
            </a:endParaRPr>
          </a:p>
        </p:txBody>
      </p:sp>
      <p:pic>
        <p:nvPicPr>
          <p:cNvPr id="3" name="Picture 2" descr="Picture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85800"/>
            <a:ext cx="3970441" cy="3094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Picture 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62400"/>
            <a:ext cx="3563655" cy="2239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-220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Chapin Brinegar</a:t>
            </a:r>
          </a:p>
          <a:p>
            <a:r>
              <a:rPr lang="en-US" dirty="0"/>
              <a:t>MIT511, Fall 2011</a:t>
            </a:r>
          </a:p>
        </p:txBody>
      </p:sp>
      <p:sp>
        <p:nvSpPr>
          <p:cNvPr id="2" name="Rectangle 1"/>
          <p:cNvSpPr/>
          <p:nvPr/>
        </p:nvSpPr>
        <p:spPr>
          <a:xfrm rot="16200000">
            <a:off x="5182752" y="1372752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87840"/>
                </a:solidFill>
                <a:latin typeface="Wingdings"/>
                <a:ea typeface="Wingdings"/>
                <a:cs typeface="Wingdings"/>
              </a:rPr>
              <a:t></a:t>
            </a:r>
            <a:endParaRPr lang="en-US" dirty="0">
              <a:solidFill>
                <a:srgbClr val="C8784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5182752" y="2134752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87840"/>
                </a:solidFill>
                <a:latin typeface="Wingdings"/>
                <a:ea typeface="Wingdings"/>
                <a:cs typeface="Wingdings"/>
              </a:rPr>
              <a:t></a:t>
            </a:r>
            <a:endParaRPr lang="en-US" dirty="0">
              <a:solidFill>
                <a:srgbClr val="C8784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6542684" y="4277716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87840"/>
                </a:solidFill>
                <a:latin typeface="Wingdings"/>
                <a:ea typeface="Wingdings"/>
                <a:cs typeface="Wingdings"/>
              </a:rPr>
              <a:t></a:t>
            </a:r>
            <a:endParaRPr lang="en-US" dirty="0">
              <a:solidFill>
                <a:srgbClr val="C8784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1219200"/>
            <a:ext cx="4648200" cy="4572000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Place cursor in first data entry field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Blinking cursor eliminates mouse movement (see top right)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Ensure double clicking will not cause problems (developers must reduce negative consequences of double clicking)</a:t>
            </a:r>
          </a:p>
          <a:p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Use data fields to speed performance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Text entry has proven to be more effective versus selection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Can lead to more errors, so use with caution</a:t>
            </a:r>
            <a:endParaRPr lang="en-US" sz="2200" dirty="0" smtClean="0"/>
          </a:p>
          <a:p>
            <a:pPr lvl="1"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endParaRPr lang="en-US" sz="2200" dirty="0" smtClean="0"/>
          </a:p>
          <a:p>
            <a:pPr>
              <a:buFont typeface="Arial"/>
              <a:buChar char="•"/>
            </a:pPr>
            <a:endParaRPr lang="en-US" sz="2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7840"/>
                </a:solidFill>
              </a:rPr>
              <a:t>Other Tips </a:t>
            </a:r>
            <a:r>
              <a:rPr lang="en-US" sz="2000" dirty="0" smtClean="0">
                <a:solidFill>
                  <a:srgbClr val="C87840"/>
                </a:solidFill>
              </a:rPr>
              <a:t>continued…</a:t>
            </a:r>
            <a:endParaRPr lang="en-US" dirty="0">
              <a:solidFill>
                <a:srgbClr val="C87840"/>
              </a:solidFill>
            </a:endParaRPr>
          </a:p>
        </p:txBody>
      </p:sp>
      <p:pic>
        <p:nvPicPr>
          <p:cNvPr id="3" name="Picture 2" descr="Picture 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76600"/>
            <a:ext cx="3828569" cy="2882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Picture 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0600"/>
            <a:ext cx="4177482" cy="1906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-220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Chapin Brinegar</a:t>
            </a:r>
          </a:p>
          <a:p>
            <a:r>
              <a:rPr lang="en-US" dirty="0"/>
              <a:t>MIT511, Fall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Agenda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200" y="990600"/>
            <a:ext cx="8153400" cy="457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What will you learn in this training?</a:t>
            </a:r>
            <a:endParaRPr lang="en-US" sz="2000" dirty="0">
              <a:solidFill>
                <a:schemeClr val="accent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1752600"/>
            <a:ext cx="1296650" cy="609600"/>
            <a:chOff x="4648200" y="2286000"/>
            <a:chExt cx="129665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Perpetua" pitchFamily="18" charset="0"/>
                </a:rPr>
                <a:t>1</a:t>
              </a:r>
              <a:endParaRPr lang="en-US" sz="3600" dirty="0">
                <a:latin typeface="Perpetua" pitchFamily="18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000" y="2463800"/>
            <a:ext cx="1296650" cy="609600"/>
            <a:chOff x="4648200" y="2286000"/>
            <a:chExt cx="1296650" cy="609600"/>
          </a:xfrm>
        </p:grpSpPr>
        <p:sp>
          <p:nvSpPr>
            <p:cNvPr id="14" name="Rounded Rectangle 13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Perpetua" pitchFamily="18" charset="0"/>
                </a:rPr>
                <a:t>2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1000" y="3175000"/>
            <a:ext cx="1296650" cy="609600"/>
            <a:chOff x="4648200" y="2286000"/>
            <a:chExt cx="1296650" cy="609600"/>
          </a:xfrm>
        </p:grpSpPr>
        <p:sp>
          <p:nvSpPr>
            <p:cNvPr id="17" name="Rounded Rectangle 16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Perpetua" pitchFamily="18" charset="0"/>
                </a:rPr>
                <a:t>3</a:t>
              </a:r>
              <a:endParaRPr lang="en-US" sz="3600" dirty="0">
                <a:latin typeface="Perpetua" pitchFamily="18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1000" y="3886200"/>
            <a:ext cx="1296650" cy="609600"/>
            <a:chOff x="4648200" y="2286000"/>
            <a:chExt cx="1296650" cy="609600"/>
          </a:xfrm>
        </p:grpSpPr>
        <p:sp>
          <p:nvSpPr>
            <p:cNvPr id="20" name="Rounded Rectangle 19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Perpetua" pitchFamily="18" charset="0"/>
                </a:rPr>
                <a:t>4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 Placeholder 9"/>
          <p:cNvSpPr txBox="1">
            <a:spLocks/>
          </p:cNvSpPr>
          <p:nvPr/>
        </p:nvSpPr>
        <p:spPr>
          <a:xfrm>
            <a:off x="1570220" y="2412165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Required vs.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Optional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Placeholder 9"/>
          <p:cNvSpPr txBox="1">
            <a:spLocks/>
          </p:cNvSpPr>
          <p:nvPr/>
        </p:nvSpPr>
        <p:spPr>
          <a:xfrm>
            <a:off x="1570220" y="3149182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Labels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Placeholder 9"/>
          <p:cNvSpPr txBox="1">
            <a:spLocks/>
          </p:cNvSpPr>
          <p:nvPr/>
        </p:nvSpPr>
        <p:spPr>
          <a:xfrm>
            <a:off x="1570220" y="3886200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Case Sensitivity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000" y="4648200"/>
            <a:ext cx="1296650" cy="609600"/>
            <a:chOff x="4648200" y="2286000"/>
            <a:chExt cx="1296650" cy="609600"/>
          </a:xfrm>
        </p:grpSpPr>
        <p:sp>
          <p:nvSpPr>
            <p:cNvPr id="27" name="Rounded Rectangle 26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Perpetua" pitchFamily="18" charset="0"/>
                </a:rPr>
                <a:t>5</a:t>
              </a: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00600" y="1752600"/>
            <a:ext cx="1295400" cy="609600"/>
            <a:chOff x="4648200" y="1574800"/>
            <a:chExt cx="1295400" cy="609600"/>
          </a:xfrm>
        </p:grpSpPr>
        <p:sp>
          <p:nvSpPr>
            <p:cNvPr id="30" name="Rounded Rectangle 29"/>
            <p:cNvSpPr/>
            <p:nvPr/>
          </p:nvSpPr>
          <p:spPr>
            <a:xfrm>
              <a:off x="4648200" y="1574800"/>
              <a:ext cx="914400" cy="6096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Perpetua" pitchFamily="18" charset="0"/>
                </a:rPr>
                <a:t>6</a:t>
              </a:r>
              <a:endParaRPr lang="en-US" sz="3600" dirty="0">
                <a:latin typeface="Perpetua" pitchFamily="18" charset="0"/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5562600" y="1651000"/>
              <a:ext cx="381000" cy="533400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00600" y="2514600"/>
            <a:ext cx="1295400" cy="609600"/>
            <a:chOff x="4648200" y="1625600"/>
            <a:chExt cx="1295400" cy="609600"/>
          </a:xfrm>
        </p:grpSpPr>
        <p:sp>
          <p:nvSpPr>
            <p:cNvPr id="33" name="Rounded Rectangle 32"/>
            <p:cNvSpPr/>
            <p:nvPr/>
          </p:nvSpPr>
          <p:spPr>
            <a:xfrm>
              <a:off x="4648200" y="1625600"/>
              <a:ext cx="914400" cy="609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Perpetua" pitchFamily="18" charset="0"/>
                </a:rPr>
                <a:t>7</a:t>
              </a: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5562600" y="1625600"/>
              <a:ext cx="381000" cy="53340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00600" y="3200400"/>
            <a:ext cx="1295400" cy="609600"/>
            <a:chOff x="4648200" y="1600200"/>
            <a:chExt cx="1295400" cy="609600"/>
          </a:xfrm>
        </p:grpSpPr>
        <p:sp>
          <p:nvSpPr>
            <p:cNvPr id="36" name="Rounded Rectangle 35"/>
            <p:cNvSpPr/>
            <p:nvPr/>
          </p:nvSpPr>
          <p:spPr>
            <a:xfrm>
              <a:off x="4648200" y="1600200"/>
              <a:ext cx="914400" cy="6096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Perpetua" pitchFamily="18" charset="0"/>
                </a:rPr>
                <a:t>8</a:t>
              </a:r>
              <a:endParaRPr lang="en-US" sz="3600" dirty="0">
                <a:latin typeface="Perpetua" pitchFamily="18" charset="0"/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5562600" y="1676400"/>
              <a:ext cx="381000" cy="53340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 Placeholder 9"/>
          <p:cNvSpPr txBox="1">
            <a:spLocks/>
          </p:cNvSpPr>
          <p:nvPr/>
        </p:nvSpPr>
        <p:spPr>
          <a:xfrm>
            <a:off x="5608820" y="1676400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Placeholder 9"/>
          <p:cNvSpPr txBox="1">
            <a:spLocks/>
          </p:cNvSpPr>
          <p:nvPr/>
        </p:nvSpPr>
        <p:spPr>
          <a:xfrm>
            <a:off x="5989820" y="2413417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 Fields</a:t>
            </a:r>
          </a:p>
        </p:txBody>
      </p:sp>
      <p:sp>
        <p:nvSpPr>
          <p:cNvPr id="48" name="Text Placeholder 9"/>
          <p:cNvSpPr txBox="1">
            <a:spLocks/>
          </p:cNvSpPr>
          <p:nvPr/>
        </p:nvSpPr>
        <p:spPr>
          <a:xfrm>
            <a:off x="5989820" y="3150434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Multiple Responses</a:t>
            </a:r>
          </a:p>
        </p:txBody>
      </p:sp>
      <p:sp>
        <p:nvSpPr>
          <p:cNvPr id="49" name="Text Placeholder 9"/>
          <p:cNvSpPr txBox="1">
            <a:spLocks/>
          </p:cNvSpPr>
          <p:nvPr/>
        </p:nvSpPr>
        <p:spPr>
          <a:xfrm>
            <a:off x="5989820" y="3887452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Familiarity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Placeholder 9"/>
          <p:cNvSpPr txBox="1">
            <a:spLocks/>
          </p:cNvSpPr>
          <p:nvPr/>
        </p:nvSpPr>
        <p:spPr>
          <a:xfrm>
            <a:off x="1570220" y="1752600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Screen Based Controls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5715000" y="3962400"/>
            <a:ext cx="381000" cy="5334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800600" y="3886200"/>
            <a:ext cx="9144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Perpetua" pitchFamily="18" charset="0"/>
              </a:rPr>
              <a:t>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800600" y="4648200"/>
            <a:ext cx="914400" cy="609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Perpetua" pitchFamily="18" charset="0"/>
              </a:rPr>
              <a:t>10</a:t>
            </a:r>
            <a:endParaRPr lang="en-US" sz="3600" dirty="0">
              <a:latin typeface="Perpetua" pitchFamily="18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715000" y="4724400"/>
            <a:ext cx="381000" cy="533400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9"/>
          <p:cNvSpPr txBox="1">
            <a:spLocks/>
          </p:cNvSpPr>
          <p:nvPr/>
        </p:nvSpPr>
        <p:spPr>
          <a:xfrm>
            <a:off x="1570220" y="4648200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Minimizing Entry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64857" y="492578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9800" y="1981200"/>
            <a:ext cx="1239141" cy="2932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lvl="0">
              <a:lnSpc>
                <a:spcPts val="14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defRPr/>
            </a:pP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Proximity</a:t>
            </a:r>
          </a:p>
        </p:txBody>
      </p:sp>
      <p:sp>
        <p:nvSpPr>
          <p:cNvPr id="50" name="Text Placeholder 9"/>
          <p:cNvSpPr txBox="1">
            <a:spLocks/>
          </p:cNvSpPr>
          <p:nvPr/>
        </p:nvSpPr>
        <p:spPr>
          <a:xfrm>
            <a:off x="5989820" y="4685674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Other Tips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0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Chapin Brinegar</a:t>
            </a:r>
          </a:p>
          <a:p>
            <a:r>
              <a:rPr lang="en-US" dirty="0"/>
              <a:t>MIT511, Fall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questions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066800"/>
            <a:ext cx="4038600" cy="382710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639762"/>
          </a:xfrm>
        </p:spPr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76800" y="1676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286000"/>
            <a:ext cx="4495800" cy="2743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chemeClr val="accent4"/>
                </a:solidFill>
                <a:cs typeface="Calibri"/>
              </a:rPr>
              <a:t>Resources </a:t>
            </a:r>
            <a:r>
              <a:rPr lang="en-US" sz="2400" b="1" dirty="0">
                <a:solidFill>
                  <a:schemeClr val="accent4"/>
                </a:solidFill>
                <a:cs typeface="Calibri"/>
              </a:rPr>
              <a:t>Used</a:t>
            </a:r>
            <a:r>
              <a:rPr lang="en-US" sz="2400" b="1" dirty="0" smtClean="0">
                <a:solidFill>
                  <a:schemeClr val="accent4"/>
                </a:solidFill>
                <a:cs typeface="Calibri"/>
              </a:rPr>
              <a:t>:</a:t>
            </a:r>
            <a:endParaRPr lang="en-US" sz="2400" b="1" dirty="0">
              <a:solidFill>
                <a:schemeClr val="accent4"/>
              </a:solidFill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i="1" dirty="0">
                <a:solidFill>
                  <a:schemeClr val="accent5"/>
                </a:solidFill>
                <a:hlinkClick r:id="rId4"/>
              </a:rPr>
              <a:t>www.usability.gov/pdfs/chapter13.</a:t>
            </a:r>
            <a:r>
              <a:rPr lang="en-US" i="1" dirty="0" smtClean="0">
                <a:solidFill>
                  <a:schemeClr val="accent5"/>
                </a:solidFill>
                <a:hlinkClick r:id="rId4"/>
              </a:rPr>
              <a:t>pdf</a:t>
            </a:r>
            <a:endParaRPr lang="en-US" i="1" dirty="0" smtClean="0">
              <a:solidFill>
                <a:schemeClr val="accent5"/>
              </a:solidFill>
            </a:endParaRPr>
          </a:p>
          <a:p>
            <a:pPr>
              <a:spcBef>
                <a:spcPct val="0"/>
              </a:spcBef>
            </a:pPr>
            <a:r>
              <a:rPr lang="en-US" i="1" dirty="0">
                <a:solidFill>
                  <a:schemeClr val="accent5"/>
                </a:solidFill>
                <a:hlinkClick r:id="rId5"/>
              </a:rPr>
              <a:t>http://office.microsoft.com/en-us/images</a:t>
            </a:r>
            <a:r>
              <a:rPr lang="en-US" i="1" dirty="0" smtClean="0">
                <a:solidFill>
                  <a:schemeClr val="accent5"/>
                </a:solidFill>
                <a:hlinkClick r:id="rId5"/>
              </a:rPr>
              <a:t>/</a:t>
            </a:r>
            <a:endParaRPr lang="en-US" i="1" dirty="0" smtClean="0">
              <a:solidFill>
                <a:schemeClr val="accent5"/>
              </a:solidFill>
            </a:endParaRPr>
          </a:p>
          <a:p>
            <a:pPr>
              <a:spcBef>
                <a:spcPct val="0"/>
              </a:spcBef>
            </a:pPr>
            <a:r>
              <a:rPr lang="en-US" i="1" dirty="0" smtClean="0">
                <a:solidFill>
                  <a:schemeClr val="accent5"/>
                </a:solidFill>
                <a:hlinkClick r:id="rId6"/>
              </a:rPr>
              <a:t>www.amazon.com</a:t>
            </a:r>
            <a:endParaRPr lang="en-US" i="1" dirty="0" smtClean="0">
              <a:solidFill>
                <a:schemeClr val="accent5"/>
              </a:solidFill>
            </a:endParaRPr>
          </a:p>
          <a:p>
            <a:pPr>
              <a:spcBef>
                <a:spcPct val="0"/>
              </a:spcBef>
            </a:pPr>
            <a:r>
              <a:rPr lang="en-US" i="1" dirty="0" smtClean="0">
                <a:solidFill>
                  <a:schemeClr val="accent5"/>
                </a:solidFill>
                <a:hlinkClick r:id="rId7"/>
              </a:rPr>
              <a:t>www.campusdining.net</a:t>
            </a:r>
            <a:endParaRPr lang="en-US" i="1" dirty="0" smtClean="0">
              <a:solidFill>
                <a:schemeClr val="accent5"/>
              </a:solidFill>
            </a:endParaRPr>
          </a:p>
          <a:p>
            <a:pPr>
              <a:spcBef>
                <a:spcPct val="0"/>
              </a:spcBef>
            </a:pPr>
            <a:r>
              <a:rPr lang="en-US" i="1" dirty="0" smtClean="0">
                <a:solidFill>
                  <a:schemeClr val="accent5"/>
                </a:solidFill>
                <a:hlinkClick r:id="rId8"/>
              </a:rPr>
              <a:t>www.custominsight.com</a:t>
            </a:r>
            <a:endParaRPr lang="en-US" i="1" dirty="0" smtClean="0">
              <a:solidFill>
                <a:schemeClr val="accent5"/>
              </a:solidFill>
            </a:endParaRPr>
          </a:p>
          <a:p>
            <a:pPr>
              <a:spcBef>
                <a:spcPct val="0"/>
              </a:spcBef>
            </a:pPr>
            <a:r>
              <a:rPr lang="en-US" i="1" dirty="0" smtClean="0">
                <a:solidFill>
                  <a:schemeClr val="accent5"/>
                </a:solidFill>
                <a:hlinkClick r:id="rId9"/>
              </a:rPr>
              <a:t>www.imdb.com</a:t>
            </a:r>
            <a:endParaRPr lang="en-US" i="1" dirty="0" smtClean="0">
              <a:solidFill>
                <a:schemeClr val="accent5"/>
              </a:solidFill>
            </a:endParaRPr>
          </a:p>
          <a:p>
            <a:pPr>
              <a:spcBef>
                <a:spcPct val="0"/>
              </a:spcBef>
            </a:pPr>
            <a:r>
              <a:rPr lang="en-US" i="1" dirty="0" smtClean="0">
                <a:solidFill>
                  <a:schemeClr val="accent5"/>
                </a:solidFill>
                <a:hlinkClick r:id="rId10"/>
              </a:rPr>
              <a:t>www.aol.com</a:t>
            </a:r>
            <a:endParaRPr lang="en-US" i="1" dirty="0" smtClean="0">
              <a:solidFill>
                <a:schemeClr val="accent5"/>
              </a:solidFill>
            </a:endParaRPr>
          </a:p>
          <a:p>
            <a:pPr>
              <a:spcBef>
                <a:spcPct val="0"/>
              </a:spcBef>
            </a:pPr>
            <a:r>
              <a:rPr lang="en-US" i="1" dirty="0" smtClean="0">
                <a:solidFill>
                  <a:schemeClr val="accent5"/>
                </a:solidFill>
                <a:hlinkClick r:id="rId11"/>
              </a:rPr>
              <a:t>www.microsoft.com</a:t>
            </a:r>
            <a:endParaRPr lang="en-US" i="1" dirty="0" smtClean="0">
              <a:solidFill>
                <a:schemeClr val="accent5"/>
              </a:solidFill>
            </a:endParaRPr>
          </a:p>
          <a:p>
            <a:pPr>
              <a:spcBef>
                <a:spcPct val="0"/>
              </a:spcBef>
            </a:pPr>
            <a:r>
              <a:rPr lang="en-US" i="1" dirty="0">
                <a:solidFill>
                  <a:srgbClr val="C87840"/>
                </a:solidFill>
                <a:hlinkClick r:id="rId12"/>
              </a:rPr>
              <a:t>http://www.presentermedia.com</a:t>
            </a:r>
            <a:r>
              <a:rPr lang="en-US" i="1" dirty="0" smtClean="0">
                <a:solidFill>
                  <a:srgbClr val="C87840"/>
                </a:solidFill>
                <a:hlinkClick r:id="rId12"/>
              </a:rPr>
              <a:t>/</a:t>
            </a:r>
            <a:endParaRPr lang="en-US" i="1" dirty="0" smtClean="0">
              <a:solidFill>
                <a:srgbClr val="C87840"/>
              </a:solidFill>
            </a:endParaRPr>
          </a:p>
          <a:p>
            <a:pPr>
              <a:spcBef>
                <a:spcPct val="0"/>
              </a:spcBef>
            </a:pPr>
            <a:endParaRPr lang="en-US" i="1" dirty="0" smtClean="0">
              <a:solidFill>
                <a:srgbClr val="C87840"/>
              </a:solidFill>
            </a:endParaRPr>
          </a:p>
          <a:p>
            <a:pPr>
              <a:spcBef>
                <a:spcPct val="0"/>
              </a:spcBef>
            </a:pPr>
            <a:endParaRPr lang="en-US" i="1" dirty="0" smtClean="0">
              <a:solidFill>
                <a:srgbClr val="C87840"/>
              </a:solidFill>
            </a:endParaRPr>
          </a:p>
          <a:p>
            <a:pPr>
              <a:spcBef>
                <a:spcPct val="0"/>
              </a:spcBef>
            </a:pPr>
            <a:endParaRPr lang="en-US" i="1" dirty="0" smtClean="0">
              <a:solidFill>
                <a:srgbClr val="C87840"/>
              </a:solidFill>
            </a:endParaRPr>
          </a:p>
          <a:p>
            <a:pPr>
              <a:spcBef>
                <a:spcPct val="0"/>
              </a:spcBef>
            </a:pPr>
            <a:endParaRPr lang="en-US" i="1" dirty="0" smtClean="0">
              <a:solidFill>
                <a:srgbClr val="C87840"/>
              </a:solidFill>
            </a:endParaRPr>
          </a:p>
          <a:p>
            <a:pPr>
              <a:spcBef>
                <a:spcPct val="0"/>
              </a:spcBef>
            </a:pPr>
            <a:endParaRPr lang="en-US" i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1371600"/>
            <a:ext cx="44196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u="none" strike="noStrike" kern="1200" cap="none" spc="0" normalizeH="0" baseline="0" noProof="0" dirty="0" smtClean="0">
              <a:ln>
                <a:noFill/>
              </a:ln>
              <a:solidFill>
                <a:srgbClr val="C8784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20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Chapin Brinegar</a:t>
            </a:r>
          </a:p>
          <a:p>
            <a:r>
              <a:rPr lang="en-US" dirty="0"/>
              <a:t>MIT511, Fall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rgbClr val="C87840"/>
                </a:solidFill>
              </a:rPr>
              <a:t>Screen Based Controls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373563"/>
          </a:xfrm>
        </p:spPr>
        <p:txBody>
          <a:bodyPr/>
          <a:lstStyle/>
          <a:p>
            <a:r>
              <a:rPr lang="en-US" dirty="0" smtClean="0"/>
              <a:t>Used in order to interact with a web site</a:t>
            </a:r>
          </a:p>
          <a:p>
            <a:r>
              <a:rPr lang="en-US" sz="2000" b="0" dirty="0" smtClean="0"/>
              <a:t>Commonly used examples:</a:t>
            </a:r>
          </a:p>
          <a:p>
            <a:pPr lvl="1"/>
            <a:r>
              <a:rPr lang="en-US" sz="2000" dirty="0" smtClean="0"/>
              <a:t>Push buttons</a:t>
            </a:r>
          </a:p>
          <a:p>
            <a:pPr lvl="1"/>
            <a:r>
              <a:rPr lang="en-US" sz="2000" dirty="0" smtClean="0"/>
              <a:t>Radio buttons</a:t>
            </a:r>
          </a:p>
          <a:p>
            <a:pPr lvl="1"/>
            <a:r>
              <a:rPr lang="en-US" sz="2000" dirty="0" smtClean="0"/>
              <a:t>Check boxes</a:t>
            </a:r>
          </a:p>
          <a:p>
            <a:pPr lvl="1"/>
            <a:r>
              <a:rPr lang="en-US" sz="2000" dirty="0" smtClean="0"/>
              <a:t>Drop down lists</a:t>
            </a:r>
          </a:p>
          <a:p>
            <a:pPr lvl="1"/>
            <a:r>
              <a:rPr lang="en-US" sz="2000" dirty="0" smtClean="0"/>
              <a:t>Entry fields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1019400"/>
            <a:ext cx="8153400" cy="457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C87840"/>
                </a:solidFill>
              </a:rPr>
              <a:t>What are they?</a:t>
            </a:r>
            <a:endParaRPr lang="en-US" sz="2200" dirty="0">
              <a:solidFill>
                <a:srgbClr val="C87840"/>
              </a:solidFill>
            </a:endParaRPr>
          </a:p>
        </p:txBody>
      </p:sp>
      <p:pic>
        <p:nvPicPr>
          <p:cNvPr id="10" name="Content Placeholder 5" descr="glob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581400"/>
            <a:ext cx="4038599" cy="227171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114800" y="2819400"/>
            <a:ext cx="1752600" cy="12954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Also known as “Widgets”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20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Chapin Brinegar</a:t>
            </a:r>
          </a:p>
          <a:p>
            <a:r>
              <a:rPr lang="en-US" dirty="0"/>
              <a:t>MIT511, Fall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rgbClr val="C87840"/>
                </a:solidFill>
              </a:rPr>
              <a:t>Screen Based Controls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1019400"/>
            <a:ext cx="8153400" cy="457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C87840"/>
                </a:solidFill>
              </a:rPr>
              <a:t>Examples</a:t>
            </a:r>
            <a:endParaRPr lang="en-US" sz="2200" dirty="0">
              <a:solidFill>
                <a:srgbClr val="C87840"/>
              </a:solidFill>
            </a:endParaRPr>
          </a:p>
        </p:txBody>
      </p:sp>
      <p:pic>
        <p:nvPicPr>
          <p:cNvPr id="2" name="Picture 1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71600"/>
            <a:ext cx="5254533" cy="2399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Picture 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62200"/>
            <a:ext cx="4125556" cy="3361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Picture 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962400"/>
            <a:ext cx="497069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-220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Chapin Brinegar</a:t>
            </a:r>
          </a:p>
          <a:p>
            <a:r>
              <a:rPr lang="en-US" dirty="0"/>
              <a:t>MIT511, Fall 2011</a:t>
            </a:r>
          </a:p>
        </p:txBody>
      </p:sp>
    </p:spTree>
    <p:extLst>
      <p:ext uri="{BB962C8B-B14F-4D97-AF65-F5344CB8AC3E}">
        <p14:creationId xmlns:p14="http://schemas.microsoft.com/office/powerpoint/2010/main" val="189782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580800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rgbClr val="C87840"/>
                </a:solidFill>
              </a:rPr>
              <a:t>Screen Based Controls	</a:t>
            </a:r>
            <a:endParaRPr lang="en-US" dirty="0">
              <a:solidFill>
                <a:srgbClr val="C8784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676400"/>
            <a:ext cx="5029200" cy="3657600"/>
          </a:xfrm>
        </p:spPr>
        <p:txBody>
          <a:bodyPr/>
          <a:lstStyle/>
          <a:p>
            <a:r>
              <a:rPr lang="en-US" sz="2400" b="0" dirty="0" smtClean="0"/>
              <a:t>Designers should ensure that widgets are used in a </a:t>
            </a:r>
            <a:r>
              <a:rPr lang="en-US" sz="2400" b="0" i="1" dirty="0" smtClean="0"/>
              <a:t>conventional</a:t>
            </a:r>
            <a:r>
              <a:rPr lang="en-US" sz="2400" b="0" dirty="0" smtClean="0"/>
              <a:t> manner</a:t>
            </a:r>
          </a:p>
          <a:p>
            <a:endParaRPr lang="en-US" sz="2400" b="0" dirty="0"/>
          </a:p>
          <a:p>
            <a:pPr>
              <a:buFont typeface="Arial"/>
              <a:buChar char="•"/>
            </a:pPr>
            <a:r>
              <a:rPr lang="en-US" sz="2000" b="0" dirty="0" smtClean="0"/>
              <a:t>Increase performance </a:t>
            </a:r>
          </a:p>
          <a:p>
            <a:pPr>
              <a:buFont typeface="Arial"/>
              <a:buChar char="•"/>
            </a:pPr>
            <a:r>
              <a:rPr lang="en-US" sz="2000" b="0" dirty="0" smtClean="0"/>
              <a:t>Increase accuracy</a:t>
            </a:r>
          </a:p>
          <a:p>
            <a:pPr>
              <a:buFont typeface="Arial"/>
              <a:buChar char="•"/>
            </a:pPr>
            <a:r>
              <a:rPr lang="en-US" sz="2000" b="0" dirty="0" smtClean="0"/>
              <a:t>Decrease time and effort required by user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1" descr="MP9004432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81200"/>
            <a:ext cx="3352800" cy="2677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-220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Chapin Brinegar</a:t>
            </a:r>
          </a:p>
          <a:p>
            <a:r>
              <a:rPr lang="en-US" dirty="0"/>
              <a:t>MIT511, Fall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038600" cy="437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Some sites will:</a:t>
            </a:r>
          </a:p>
          <a:p>
            <a:pPr>
              <a:buFont typeface="Arial"/>
              <a:buChar char="•"/>
            </a:pPr>
            <a:r>
              <a:rPr lang="en-US" sz="2000" dirty="0"/>
              <a:t>U</a:t>
            </a:r>
            <a:r>
              <a:rPr lang="en-US" sz="2000" dirty="0" smtClean="0"/>
              <a:t>se asterisks to distinguish required (see below)</a:t>
            </a:r>
          </a:p>
          <a:p>
            <a:pPr>
              <a:buFont typeface="Arial"/>
              <a:buChar char="•"/>
            </a:pPr>
            <a:r>
              <a:rPr lang="en-US" sz="2000" dirty="0"/>
              <a:t>W</a:t>
            </a:r>
            <a:r>
              <a:rPr lang="en-US" sz="2000" dirty="0" smtClean="0"/>
              <a:t>rite “required” or “optional” (see right)</a:t>
            </a:r>
          </a:p>
          <a:p>
            <a:pPr>
              <a:buFont typeface="Arial"/>
              <a:buChar char="•"/>
            </a:pPr>
            <a:r>
              <a:rPr lang="en-US" sz="2000" dirty="0"/>
              <a:t>U</a:t>
            </a:r>
            <a:r>
              <a:rPr lang="en-US" sz="2000" dirty="0" smtClean="0"/>
              <a:t>se bold text</a:t>
            </a:r>
            <a:endParaRPr lang="en-US" sz="3600" dirty="0" smtClean="0">
              <a:solidFill>
                <a:srgbClr val="C87840"/>
              </a:solidFill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304800" y="5334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8784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Required vs. Optional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8784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1066800"/>
            <a:ext cx="8153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Distinguish clearly between </a:t>
            </a:r>
            <a:r>
              <a:rPr lang="en-US" i="1" dirty="0" smtClean="0"/>
              <a:t>required </a:t>
            </a:r>
            <a:r>
              <a:rPr lang="en-US" dirty="0" smtClean="0"/>
              <a:t>and </a:t>
            </a:r>
            <a:r>
              <a:rPr lang="en-US" i="1" dirty="0" smtClean="0"/>
              <a:t>optional</a:t>
            </a:r>
            <a:r>
              <a:rPr lang="en-US" dirty="0" smtClean="0"/>
              <a:t> data entry fields</a:t>
            </a:r>
            <a:endParaRPr lang="en-US" dirty="0"/>
          </a:p>
        </p:txBody>
      </p:sp>
      <p:pic>
        <p:nvPicPr>
          <p:cNvPr id="4" name="Picture 3" descr="Picture 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3886200" cy="4048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 flipH="1" flipV="1">
            <a:off x="6096000" y="4267200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87840"/>
                </a:solidFill>
                <a:latin typeface="Wingdings"/>
                <a:ea typeface="Wingdings"/>
                <a:cs typeface="Wingdings"/>
              </a:rPr>
              <a:t></a:t>
            </a:r>
            <a:endParaRPr lang="en-US" sz="3600" dirty="0">
              <a:solidFill>
                <a:srgbClr val="C87840"/>
              </a:solidFill>
            </a:endParaRPr>
          </a:p>
        </p:txBody>
      </p:sp>
      <p:pic>
        <p:nvPicPr>
          <p:cNvPr id="3" name="Picture 2" descr="chapter13_img_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26" y="4191000"/>
            <a:ext cx="3893574" cy="219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040626" y="3581400"/>
            <a:ext cx="596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87840"/>
                </a:solidFill>
                <a:latin typeface="Wingdings"/>
                <a:ea typeface="Wingdings"/>
                <a:cs typeface="Wingdings"/>
              </a:rPr>
              <a:t>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-220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Chapin Brinegar</a:t>
            </a:r>
          </a:p>
          <a:p>
            <a:r>
              <a:rPr lang="en-US" dirty="0"/>
              <a:t>MIT511, Fall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5715000" cy="36576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A label should show what action will be applied when clicked:</a:t>
            </a:r>
          </a:p>
          <a:p>
            <a:endParaRPr lang="en-US" sz="2400" dirty="0" smtClean="0"/>
          </a:p>
          <a:p>
            <a:pPr lvl="1"/>
            <a:r>
              <a:rPr lang="en-US" dirty="0"/>
              <a:t>U</a:t>
            </a:r>
            <a:r>
              <a:rPr lang="en-US" dirty="0" smtClean="0"/>
              <a:t>pdate </a:t>
            </a:r>
          </a:p>
          <a:p>
            <a:pPr lvl="1"/>
            <a:r>
              <a:rPr lang="en-US" dirty="0" smtClean="0"/>
              <a:t>Go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ubmit </a:t>
            </a:r>
          </a:p>
          <a:p>
            <a:pPr lvl="1"/>
            <a:r>
              <a:rPr lang="en-US" dirty="0" smtClean="0"/>
              <a:t>Continue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ancel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nter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ome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ext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revious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rgbClr val="C87840"/>
                </a:solidFill>
              </a:rPr>
              <a:t>Label Buttons Clearly</a:t>
            </a:r>
            <a:endParaRPr lang="en-US" dirty="0">
              <a:solidFill>
                <a:srgbClr val="C8784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219200"/>
            <a:ext cx="8153400" cy="457200"/>
          </a:xfrm>
        </p:spPr>
        <p:txBody>
          <a:bodyPr/>
          <a:lstStyle/>
          <a:p>
            <a:r>
              <a:rPr lang="en-US" dirty="0" smtClean="0"/>
              <a:t>Ensure that a pushbutton’s label indicates its action</a:t>
            </a:r>
            <a:endParaRPr lang="en-US" dirty="0"/>
          </a:p>
        </p:txBody>
      </p:sp>
      <p:pic>
        <p:nvPicPr>
          <p:cNvPr id="23" name="Content Placeholder 22" descr="image2.png"/>
          <p:cNvPicPr>
            <a:picLocks noGrp="1" noChangeAspect="1"/>
          </p:cNvPicPr>
          <p:nvPr>
            <p:ph sz="half" idx="14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895600"/>
            <a:ext cx="3556001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-220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Chapin Brinegar</a:t>
            </a:r>
          </a:p>
          <a:p>
            <a:r>
              <a:rPr lang="en-US" dirty="0"/>
              <a:t>MIT511, Fall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rgbClr val="C87840"/>
                </a:solidFill>
              </a:rPr>
              <a:t>Label Buttons Clearly</a:t>
            </a:r>
            <a:endParaRPr lang="en-US" dirty="0">
              <a:solidFill>
                <a:srgbClr val="C8784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066800"/>
            <a:ext cx="8153400" cy="457200"/>
          </a:xfrm>
        </p:spPr>
        <p:txBody>
          <a:bodyPr/>
          <a:lstStyle/>
          <a:p>
            <a:r>
              <a:rPr lang="en-US" dirty="0" smtClean="0">
                <a:solidFill>
                  <a:srgbClr val="C87840"/>
                </a:solidFill>
              </a:rPr>
              <a:t>Examples</a:t>
            </a:r>
            <a:endParaRPr lang="en-US" dirty="0">
              <a:solidFill>
                <a:srgbClr val="C87840"/>
              </a:solidFill>
            </a:endParaRPr>
          </a:p>
        </p:txBody>
      </p:sp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71600"/>
            <a:ext cx="5193651" cy="3885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343400" y="4648200"/>
            <a:ext cx="677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87840"/>
                </a:solidFill>
                <a:latin typeface="Wingdings"/>
                <a:ea typeface="Wingdings"/>
                <a:cs typeface="Wingdings"/>
              </a:rPr>
              <a:t></a:t>
            </a:r>
            <a:endParaRPr lang="en-US" sz="3600" dirty="0">
              <a:solidFill>
                <a:srgbClr val="C87840"/>
              </a:solidFill>
            </a:endParaRPr>
          </a:p>
        </p:txBody>
      </p:sp>
      <p:pic>
        <p:nvPicPr>
          <p:cNvPr id="7" name="Picture 6" descr="Picture 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3655385" cy="2139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895600" y="4038600"/>
            <a:ext cx="596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87840"/>
                </a:solidFill>
                <a:latin typeface="Wingdings"/>
                <a:ea typeface="Wingdings"/>
                <a:cs typeface="Wingdings"/>
              </a:rPr>
              <a:t></a:t>
            </a:r>
            <a:endParaRPr lang="en-US" sz="3600" dirty="0">
              <a:solidFill>
                <a:srgbClr val="C87840"/>
              </a:solidFill>
            </a:endParaRPr>
          </a:p>
        </p:txBody>
      </p:sp>
      <p:pic>
        <p:nvPicPr>
          <p:cNvPr id="11" name="Picture 10" descr="Picture 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257800"/>
            <a:ext cx="5439566" cy="1007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4419600" y="5715000"/>
            <a:ext cx="62268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87840"/>
                </a:solidFill>
                <a:latin typeface="Wingdings"/>
                <a:ea typeface="Wingdings"/>
                <a:cs typeface="Wingdings"/>
              </a:rPr>
              <a:t></a:t>
            </a:r>
            <a:endParaRPr lang="en-US" sz="3200" dirty="0">
              <a:solidFill>
                <a:srgbClr val="C8784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20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Chapin Brinegar</a:t>
            </a:r>
          </a:p>
          <a:p>
            <a:r>
              <a:rPr lang="en-US" dirty="0"/>
              <a:t>MIT511, Fall 2011</a:t>
            </a:r>
          </a:p>
        </p:txBody>
      </p:sp>
    </p:spTree>
    <p:extLst>
      <p:ext uri="{BB962C8B-B14F-4D97-AF65-F5344CB8AC3E}">
        <p14:creationId xmlns:p14="http://schemas.microsoft.com/office/powerpoint/2010/main" val="279969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7840"/>
                </a:solidFill>
              </a:rPr>
              <a:t>Label Entry Fields Clearly</a:t>
            </a:r>
            <a:endParaRPr lang="en-US" dirty="0">
              <a:solidFill>
                <a:srgbClr val="C8784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31200" y="990600"/>
            <a:ext cx="8153400" cy="914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Display an associated label for each data entry field to help users understand what entries are desired</a:t>
            </a:r>
            <a:endParaRPr lang="en-US" sz="2200" dirty="0"/>
          </a:p>
        </p:txBody>
      </p:sp>
      <p:sp>
        <p:nvSpPr>
          <p:cNvPr id="4" name="Content Placeholder 9"/>
          <p:cNvSpPr>
            <a:spLocks noGrp="1"/>
          </p:cNvSpPr>
          <p:nvPr>
            <p:ph sz="half" idx="15"/>
          </p:nvPr>
        </p:nvSpPr>
        <p:spPr>
          <a:xfrm>
            <a:off x="609600" y="1828800"/>
            <a:ext cx="7543800" cy="16764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Labels should be clear, concise and unambiguously define the required entry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Make labels distinctly different from data entries themselves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 Don’t use new jargon when labeling data entry fields</a:t>
            </a:r>
          </a:p>
          <a:p>
            <a:pPr marL="1085850" lvl="1" indent="-342900">
              <a:buFont typeface="Arial"/>
              <a:buChar char="•"/>
            </a:pPr>
            <a:r>
              <a:rPr lang="en-US" sz="1600" dirty="0" smtClean="0"/>
              <a:t>Use common terms: male, female, date, quantity, etc.</a:t>
            </a:r>
            <a:endParaRPr lang="en-US" sz="1600" dirty="0"/>
          </a:p>
        </p:txBody>
      </p:sp>
      <p:pic>
        <p:nvPicPr>
          <p:cNvPr id="2" name="Picture 1" descr="Picture 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86200"/>
            <a:ext cx="4190476" cy="1231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Picture 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581400"/>
            <a:ext cx="2580874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-220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Chapin Brinegar</a:t>
            </a:r>
          </a:p>
          <a:p>
            <a:r>
              <a:rPr lang="en-US" dirty="0"/>
              <a:t>MIT511, Fall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eyboard Earth">
      <a:dk1>
        <a:srgbClr val="2C3B52"/>
      </a:dk1>
      <a:lt1>
        <a:sysClr val="window" lastClr="FFFFFF"/>
      </a:lt1>
      <a:dk2>
        <a:srgbClr val="6F6E6B"/>
      </a:dk2>
      <a:lt2>
        <a:srgbClr val="CCCBCA"/>
      </a:lt2>
      <a:accent1>
        <a:srgbClr val="B3C0C9"/>
      </a:accent1>
      <a:accent2>
        <a:srgbClr val="788FA0"/>
      </a:accent2>
      <a:accent3>
        <a:srgbClr val="495A67"/>
      </a:accent3>
      <a:accent4>
        <a:srgbClr val="C87840"/>
      </a:accent4>
      <a:accent5>
        <a:srgbClr val="7F4925"/>
      </a:accent5>
      <a:accent6>
        <a:srgbClr val="512E17"/>
      </a:accent6>
      <a:hlink>
        <a:srgbClr val="5F5F5F"/>
      </a:hlink>
      <a:folHlink>
        <a:srgbClr val="CBCBC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14937</TotalTime>
  <Words>1020</Words>
  <Application>Microsoft Macintosh PowerPoint</Application>
  <PresentationFormat>On-screen Show (4:3)</PresentationFormat>
  <Paragraphs>212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Screen Based Controls</vt:lpstr>
      <vt:lpstr>Agenda</vt:lpstr>
      <vt:lpstr>Screen Based Controls </vt:lpstr>
      <vt:lpstr>Screen Based Controls </vt:lpstr>
      <vt:lpstr>Screen Based Controls </vt:lpstr>
      <vt:lpstr>PowerPoint Presentation</vt:lpstr>
      <vt:lpstr>Label Buttons Clearly</vt:lpstr>
      <vt:lpstr>Label Buttons Clearly</vt:lpstr>
      <vt:lpstr>Label Entry Fields Clearly</vt:lpstr>
      <vt:lpstr>Consistent Labels</vt:lpstr>
      <vt:lpstr>Case Sensitivity</vt:lpstr>
      <vt:lpstr>Minimize Entry</vt:lpstr>
      <vt:lpstr>Proximity</vt:lpstr>
      <vt:lpstr>Show them the data!</vt:lpstr>
      <vt:lpstr>Multiple Responses</vt:lpstr>
      <vt:lpstr>Use Familiar Widgets</vt:lpstr>
      <vt:lpstr>Other Tips</vt:lpstr>
      <vt:lpstr>Other Tips continued…</vt:lpstr>
      <vt:lpstr>Other Tips continued…</vt:lpstr>
      <vt:lpstr>Questions? </vt:lpstr>
    </vt:vector>
  </TitlesOfParts>
  <Company>eclipsed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eclipse</dc:creator>
  <cp:lastModifiedBy>Chapin</cp:lastModifiedBy>
  <cp:revision>262</cp:revision>
  <dcterms:created xsi:type="dcterms:W3CDTF">2011-11-11T23:53:39Z</dcterms:created>
  <dcterms:modified xsi:type="dcterms:W3CDTF">2011-11-14T14:42:42Z</dcterms:modified>
</cp:coreProperties>
</file>