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36" r:id="rId2"/>
    <p:sldId id="537" r:id="rId3"/>
    <p:sldId id="538" r:id="rId4"/>
    <p:sldId id="575" r:id="rId5"/>
    <p:sldId id="539" r:id="rId6"/>
    <p:sldId id="541" r:id="rId7"/>
    <p:sldId id="542" r:id="rId8"/>
    <p:sldId id="590" r:id="rId9"/>
    <p:sldId id="543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91" r:id="rId22"/>
    <p:sldId id="558" r:id="rId23"/>
    <p:sldId id="559" r:id="rId24"/>
    <p:sldId id="560" r:id="rId25"/>
    <p:sldId id="561" r:id="rId26"/>
    <p:sldId id="562" r:id="rId27"/>
    <p:sldId id="563" r:id="rId28"/>
    <p:sldId id="592" r:id="rId29"/>
    <p:sldId id="564" r:id="rId30"/>
    <p:sldId id="565" r:id="rId31"/>
    <p:sldId id="566" r:id="rId32"/>
    <p:sldId id="567" r:id="rId33"/>
    <p:sldId id="593" r:id="rId34"/>
    <p:sldId id="594" r:id="rId35"/>
    <p:sldId id="595" r:id="rId36"/>
    <p:sldId id="597" r:id="rId37"/>
    <p:sldId id="596" r:id="rId38"/>
    <p:sldId id="568" r:id="rId39"/>
    <p:sldId id="569" r:id="rId40"/>
    <p:sldId id="570" r:id="rId41"/>
    <p:sldId id="598" r:id="rId42"/>
    <p:sldId id="577" r:id="rId43"/>
    <p:sldId id="578" r:id="rId44"/>
    <p:sldId id="579" r:id="rId45"/>
    <p:sldId id="580" r:id="rId46"/>
    <p:sldId id="581" r:id="rId47"/>
    <p:sldId id="599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600" r:id="rId57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3" autoAdjust="0"/>
    <p:restoredTop sz="87770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56993-D506-42AD-9AD8-93A9415C7EF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D60F5-A0E0-411C-81C9-27758E98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A4CBE-98BC-4EF5-AA9C-CE0AE4E3BF2D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398A-DFBF-48F7-843D-F53AD8CD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B05E13-5643-481A-A54C-C16B2C87C7C6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880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57879-D041-4014-9225-0FF02C16FCC1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890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6D3968-FD95-430A-BD1A-0020003D1A3F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F7539D-7AE0-4ED6-A976-EBDB555B9C5A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911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4BD90B-E0CB-4E6E-84A3-AB0CA8CA50A9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921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D23C82-6EA5-45B3-A457-DB207117AED0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1AC52C-C269-433E-B14C-261F0F61F062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942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63BA18-56E4-43CF-B18F-359C0E865A1B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3C192F-7B41-40C3-B54A-6DEF6148D6E4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E46964-3C57-4843-B48D-B89376AA4BF1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972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C9603-D4A1-4467-8519-3DB5A6142738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E1EF95-2D8D-4FDF-84B5-48DA318E783C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2B3FF-4ECE-4CD0-9C77-0E50E1383831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1003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FBA0A0-417F-4D19-8E3B-C2DB7D956B50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2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76400"/>
            <a:ext cx="3657600" cy="489743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114800" cy="4897437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7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600200"/>
            <a:ext cx="35433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2100" y="1600200"/>
            <a:ext cx="35433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2100" y="4076700"/>
            <a:ext cx="35433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5867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1F9-202C-4981-9B84-F6C204333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274638"/>
            <a:ext cx="7239000" cy="612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5867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2D86-3408-4426-B126-BAED9E6B6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1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65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81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00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21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3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9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Curriculum Integration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EDN 303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5</a:t>
            </a:r>
          </a:p>
        </p:txBody>
      </p:sp>
      <p:pic>
        <p:nvPicPr>
          <p:cNvPr id="16388" name="Picture 4" descr="C:\Documents and Settings\martinf\Local Settings\Temporary Internet Files\Content.IE5\MUIU9UZ8\MPj0433085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5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Integrating Technology </a:t>
            </a:r>
            <a:br>
              <a:rPr lang="en-US" smtClean="0"/>
            </a:br>
            <a:r>
              <a:rPr lang="en-US" smtClean="0"/>
              <a:t>into the Curriculum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Technology can motivate students and increase class attendance</a:t>
            </a:r>
          </a:p>
          <a:p>
            <a:r>
              <a:rPr lang="en-US" smtClean="0"/>
              <a:t>Has helped students with varying abilities and learning styles and reach diverse learners</a:t>
            </a:r>
          </a:p>
          <a:p>
            <a:r>
              <a:rPr lang="en-US" smtClean="0"/>
              <a:t>Firstly, you must identify what you are trying to accomplish. </a:t>
            </a:r>
          </a:p>
          <a:p>
            <a:r>
              <a:rPr lang="en-US" smtClean="0"/>
              <a:t>Consider the standards and related learning objectives and then identify appropriate technology</a:t>
            </a:r>
          </a:p>
        </p:txBody>
      </p:sp>
    </p:spTree>
    <p:extLst>
      <p:ext uri="{BB962C8B-B14F-4D97-AF65-F5344CB8AC3E}">
        <p14:creationId xmlns:p14="http://schemas.microsoft.com/office/powerpoint/2010/main" val="22426888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Technology creates valuable learning experiences</a:t>
            </a:r>
          </a:p>
        </p:txBody>
      </p:sp>
      <p:pic>
        <p:nvPicPr>
          <p:cNvPr id="27651" name="Picture 5" descr="Fig06-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758343"/>
            <a:ext cx="4114800" cy="2756916"/>
          </a:xfrm>
        </p:spPr>
      </p:pic>
      <p:sp>
        <p:nvSpPr>
          <p:cNvPr id="27653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838201" y="1828800"/>
            <a:ext cx="7874824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Technology is a tool that creates valuable learning experiences for many different types of learners</a:t>
            </a:r>
          </a:p>
          <a:p>
            <a:endParaRPr lang="en-US" dirty="0" smtClean="0"/>
          </a:p>
        </p:txBody>
      </p: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1676400" y="5486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400">
              <a:solidFill>
                <a:srgbClr val="393996"/>
              </a:solidFill>
              <a:latin typeface="Times New Roman" pitchFamily="18" charset="0"/>
            </a:endParaRPr>
          </a:p>
        </p:txBody>
      </p:sp>
      <p:pic>
        <p:nvPicPr>
          <p:cNvPr id="27655" name="Picture 6" descr="Fig06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25" y="3733800"/>
            <a:ext cx="36576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1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teachers being shifted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Teachers are shifting from being the dispenser of knowledge to being the facilitator of learning</a:t>
            </a:r>
          </a:p>
          <a:p>
            <a:pPr lvl="1"/>
            <a:r>
              <a:rPr lang="en-US" dirty="0" smtClean="0"/>
              <a:t>Students can accomplish learning with the teachers’ assistance</a:t>
            </a:r>
          </a:p>
          <a:p>
            <a:pPr lvl="1"/>
            <a:r>
              <a:rPr lang="en-US" dirty="0" smtClean="0"/>
              <a:t>Learning is not just storage of knowledge, but includes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63716723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Barriers to Technology Integration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Lack of teacher training</a:t>
            </a:r>
          </a:p>
          <a:p>
            <a:r>
              <a:rPr lang="en-US" sz="2800" dirty="0" smtClean="0"/>
              <a:t>Lack of administration support</a:t>
            </a:r>
          </a:p>
          <a:p>
            <a:r>
              <a:rPr lang="en-US" sz="2800" dirty="0" smtClean="0"/>
              <a:t>Limited time for teacher planning</a:t>
            </a:r>
          </a:p>
          <a:p>
            <a:r>
              <a:rPr lang="en-US" sz="2800" dirty="0" smtClean="0"/>
              <a:t>Placement of computers in remote locations</a:t>
            </a:r>
          </a:p>
          <a:p>
            <a:r>
              <a:rPr lang="en-US" sz="2800" dirty="0" smtClean="0"/>
              <a:t>Budget constraints</a:t>
            </a:r>
          </a:p>
          <a:p>
            <a:r>
              <a:rPr lang="en-US" sz="2800" dirty="0" smtClean="0"/>
              <a:t>Basic resistance to change by many educators</a:t>
            </a:r>
          </a:p>
        </p:txBody>
      </p:sp>
    </p:spTree>
    <p:extLst>
      <p:ext uri="{BB962C8B-B14F-4D97-AF65-F5344CB8AC3E}">
        <p14:creationId xmlns:p14="http://schemas.microsoft.com/office/powerpoint/2010/main" val="147778296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ig06-1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609600"/>
            <a:ext cx="4835525" cy="6126163"/>
          </a:xfrm>
          <a:noFill/>
        </p:spPr>
      </p:pic>
    </p:spTree>
    <p:extLst>
      <p:ext uri="{BB962C8B-B14F-4D97-AF65-F5344CB8AC3E}">
        <p14:creationId xmlns:p14="http://schemas.microsoft.com/office/powerpoint/2010/main" val="24948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ig06-1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609600"/>
            <a:ext cx="4841875" cy="6126162"/>
          </a:xfrm>
          <a:noFill/>
        </p:spPr>
      </p:pic>
    </p:spTree>
    <p:extLst>
      <p:ext uri="{BB962C8B-B14F-4D97-AF65-F5344CB8AC3E}">
        <p14:creationId xmlns:p14="http://schemas.microsoft.com/office/powerpoint/2010/main" val="275139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Technology Integration </a:t>
            </a:r>
            <a:br>
              <a:rPr lang="en-US" smtClean="0"/>
            </a:br>
            <a:r>
              <a:rPr lang="en-US" smtClean="0"/>
              <a:t>and the Learning Process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Teachers must understand how technology integration can enhance teaching and learning</a:t>
            </a:r>
          </a:p>
          <a:p>
            <a:r>
              <a:rPr lang="en-US" dirty="0" smtClean="0"/>
              <a:t>Research shows that using technology in classroom motivates students, encourages them to become problem solvers, and creates new avenues to explore information</a:t>
            </a:r>
          </a:p>
        </p:txBody>
      </p:sp>
      <p:pic>
        <p:nvPicPr>
          <p:cNvPr id="6" name="Content Placeholder 5" descr="Fig06-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18" y="1600200"/>
            <a:ext cx="333456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4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Authentic learning</a:t>
            </a:r>
          </a:p>
          <a:p>
            <a:pPr lvl="1"/>
            <a:r>
              <a:rPr lang="en-US" dirty="0" smtClean="0"/>
              <a:t>Instructional activities that demonstrate real-life connections by associating the concept being taught with a real-life activity or event</a:t>
            </a:r>
          </a:p>
          <a:p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Students become active in the learning process </a:t>
            </a:r>
          </a:p>
          <a:p>
            <a:r>
              <a:rPr lang="en-US" dirty="0" smtClean="0"/>
              <a:t>Anchored instruction</a:t>
            </a:r>
          </a:p>
          <a:p>
            <a:pPr lvl="1"/>
            <a:r>
              <a:rPr lang="en-US" dirty="0" smtClean="0"/>
              <a:t>Providing a knowledge base on which students can build</a:t>
            </a:r>
          </a:p>
          <a:p>
            <a:r>
              <a:rPr lang="en-US" dirty="0" smtClean="0"/>
              <a:t>Problem-based instruction</a:t>
            </a:r>
          </a:p>
          <a:p>
            <a:pPr lvl="1"/>
            <a:r>
              <a:rPr lang="en-US" dirty="0" smtClean="0"/>
              <a:t>Students use the background (anchor) information to solve complex problems</a:t>
            </a:r>
          </a:p>
          <a:p>
            <a:r>
              <a:rPr lang="en-US" dirty="0" smtClean="0"/>
              <a:t>Discovery learning</a:t>
            </a:r>
          </a:p>
          <a:p>
            <a:pPr lvl="1"/>
            <a:r>
              <a:rPr lang="en-US" dirty="0" smtClean="0"/>
              <a:t>Inquire-based method for teaching and learning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3775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Technology and the Learning Process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Numerous technology tools to support many types of instruction and learning</a:t>
            </a:r>
          </a:p>
          <a:p>
            <a:pPr lvl="1"/>
            <a:r>
              <a:rPr lang="en-US" smtClean="0"/>
              <a:t>Example - Body Works</a:t>
            </a:r>
          </a:p>
          <a:p>
            <a:pPr lvl="1"/>
            <a:r>
              <a:rPr lang="en-US" smtClean="0"/>
              <a:t>Allows students to build cognitive scaffold</a:t>
            </a:r>
          </a:p>
          <a:p>
            <a:pPr lvl="1"/>
            <a:r>
              <a:rPr lang="en-US" smtClean="0"/>
              <a:t>Encourages students to think in colors, sounds, and animations</a:t>
            </a:r>
          </a:p>
          <a:p>
            <a:pPr lvl="1"/>
            <a:r>
              <a:rPr lang="en-US" smtClean="0"/>
              <a:t>The Web</a:t>
            </a:r>
          </a:p>
          <a:p>
            <a:pPr lvl="2"/>
            <a:r>
              <a:rPr lang="en-US" smtClean="0"/>
              <a:t>Allows children to experience new educational opportunities</a:t>
            </a:r>
          </a:p>
          <a:p>
            <a:pPr lvl="2"/>
            <a:r>
              <a:rPr lang="en-US" smtClean="0"/>
              <a:t>Interaction with others outside of the school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  <p:pic>
        <p:nvPicPr>
          <p:cNvPr id="34822" name="Picture 8" descr="Fig06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81752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1571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Cooperative learning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Students work in groups to achieve learning objectives</a:t>
            </a:r>
          </a:p>
          <a:p>
            <a:pPr lvl="1"/>
            <a:r>
              <a:rPr lang="en-US" smtClean="0"/>
              <a:t>Higher-order thinking skills</a:t>
            </a:r>
            <a:endParaRPr lang="en-US" dirty="0" smtClean="0"/>
          </a:p>
        </p:txBody>
      </p:sp>
      <p:pic>
        <p:nvPicPr>
          <p:cNvPr id="35845" name="Picture 5" descr="Fig06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22" y="3657600"/>
            <a:ext cx="3608388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7403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Copyright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>
                <a:latin typeface="Times New Roman" pitchFamily="18" charset="0"/>
              </a:rPr>
              <a:t>This presentation is created under the fair use guidelines, and may not be used for any other purposes other than for which it was originally created</a:t>
            </a:r>
          </a:p>
          <a:p>
            <a:r>
              <a:rPr lang="en-US" i="1" smtClean="0">
                <a:latin typeface="Times New Roman" pitchFamily="18" charset="0"/>
              </a:rPr>
              <a:t>The graphics in this presentation are from Thomson Course Technologies</a:t>
            </a:r>
            <a:endParaRPr lang="en-US" smtClean="0"/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3657600" y="6096000"/>
            <a:ext cx="50292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37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Strategies for Teaching </a:t>
            </a:r>
            <a:br>
              <a:rPr lang="en-US" smtClean="0"/>
            </a:br>
            <a:r>
              <a:rPr lang="en-US" smtClean="0"/>
              <a:t>with Technology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Best strategy is to put the technology in the hands of trained teachers</a:t>
            </a:r>
          </a:p>
          <a:p>
            <a:r>
              <a:rPr lang="en-US" sz="2800" dirty="0" smtClean="0"/>
              <a:t>Provide consistent application of technology tools to support instructional curriculum area</a:t>
            </a:r>
          </a:p>
          <a:p>
            <a:r>
              <a:rPr lang="en-US" sz="2800" dirty="0" smtClean="0"/>
              <a:t>Give opportunity for students to work with computers and related technologies</a:t>
            </a:r>
          </a:p>
          <a:p>
            <a:r>
              <a:rPr lang="en-US" sz="2800" dirty="0" smtClean="0"/>
              <a:t>Careful planning – district level, school level and classroom level</a:t>
            </a:r>
          </a:p>
        </p:txBody>
      </p:sp>
    </p:spTree>
    <p:extLst>
      <p:ext uri="{BB962C8B-B14F-4D97-AF65-F5344CB8AC3E}">
        <p14:creationId xmlns:p14="http://schemas.microsoft.com/office/powerpoint/2010/main" val="414948074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lnSpc>
                <a:spcPct val="90000"/>
              </a:lnSpc>
            </a:pPr>
            <a:r>
              <a:rPr lang="en-US" sz="4900" b="1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Planning for Technology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1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Planning for Technology Integration in the Classroom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Decide on most appropriate technology to achieve desired learner outcomes</a:t>
            </a:r>
          </a:p>
          <a:p>
            <a:r>
              <a:rPr lang="en-US" smtClean="0"/>
              <a:t>Preparing the classroom environment</a:t>
            </a:r>
          </a:p>
        </p:txBody>
      </p:sp>
      <p:pic>
        <p:nvPicPr>
          <p:cNvPr id="38916" name="Picture 7" descr="Fig06-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09800"/>
            <a:ext cx="4114800" cy="2767203"/>
          </a:xfrm>
        </p:spPr>
      </p:pic>
    </p:spTree>
    <p:extLst>
      <p:ext uri="{BB962C8B-B14F-4D97-AF65-F5344CB8AC3E}">
        <p14:creationId xmlns:p14="http://schemas.microsoft.com/office/powerpoint/2010/main" val="82339289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Planning for Technology Integration in the Classroom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One-Computer Classroom</a:t>
            </a:r>
          </a:p>
          <a:p>
            <a:pPr lvl="1"/>
            <a:r>
              <a:rPr lang="en-US" smtClean="0"/>
              <a:t>Maximize effectiveness of one computer</a:t>
            </a:r>
          </a:p>
          <a:p>
            <a:pPr lvl="1"/>
            <a:r>
              <a:rPr lang="en-US" smtClean="0"/>
              <a:t>Use large screen television for output</a:t>
            </a:r>
          </a:p>
          <a:p>
            <a:pPr lvl="1"/>
            <a:r>
              <a:rPr lang="en-US" smtClean="0"/>
              <a:t>Projection screens</a:t>
            </a:r>
          </a:p>
          <a:p>
            <a:pPr lvl="1"/>
            <a:r>
              <a:rPr lang="en-US" smtClean="0"/>
              <a:t>Used to introduce topics rather than specific skills</a:t>
            </a:r>
          </a:p>
        </p:txBody>
      </p:sp>
    </p:spTree>
    <p:extLst>
      <p:ext uri="{BB962C8B-B14F-4D97-AF65-F5344CB8AC3E}">
        <p14:creationId xmlns:p14="http://schemas.microsoft.com/office/powerpoint/2010/main" val="189234341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Planning for Technology Integration in the Classroom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Two-Computer Classroom</a:t>
            </a:r>
          </a:p>
          <a:p>
            <a:pPr lvl="1"/>
            <a:r>
              <a:rPr lang="en-US" smtClean="0"/>
              <a:t>Develop a strategy to manage both computers</a:t>
            </a:r>
          </a:p>
          <a:p>
            <a:pPr lvl="1"/>
            <a:r>
              <a:rPr lang="en-US" smtClean="0"/>
              <a:t>Many questions determine strategy</a:t>
            </a:r>
          </a:p>
          <a:p>
            <a:pPr lvl="2"/>
            <a:r>
              <a:rPr lang="en-US" smtClean="0"/>
              <a:t>Will the computers be configured the same?</a:t>
            </a:r>
          </a:p>
          <a:p>
            <a:pPr lvl="2"/>
            <a:r>
              <a:rPr lang="en-US" smtClean="0"/>
              <a:t>Web connectivity?</a:t>
            </a:r>
          </a:p>
          <a:p>
            <a:pPr lvl="2"/>
            <a:r>
              <a:rPr lang="en-US" smtClean="0"/>
              <a:t>Will students rotate through using one or both computer on a daily basis?</a:t>
            </a:r>
          </a:p>
          <a:p>
            <a:pPr lvl="2"/>
            <a:r>
              <a:rPr lang="en-US" smtClean="0"/>
              <a:t>How much time per student?</a:t>
            </a:r>
          </a:p>
        </p:txBody>
      </p:sp>
    </p:spTree>
    <p:extLst>
      <p:ext uri="{BB962C8B-B14F-4D97-AF65-F5344CB8AC3E}">
        <p14:creationId xmlns:p14="http://schemas.microsoft.com/office/powerpoint/2010/main" val="198557005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for Technology Integration in the Classroom</a:t>
            </a:r>
          </a:p>
        </p:txBody>
      </p:sp>
      <p:pic>
        <p:nvPicPr>
          <p:cNvPr id="41988" name="Picture 7" descr="Fig06-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038600" cy="2685669"/>
          </a:xfrm>
        </p:spPr>
      </p:pic>
      <p:sp>
        <p:nvSpPr>
          <p:cNvPr id="4198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Than Two Computers</a:t>
            </a:r>
          </a:p>
          <a:p>
            <a:pPr lvl="1"/>
            <a:r>
              <a:rPr lang="en-US" dirty="0" smtClean="0"/>
              <a:t>Arrange classroom into learning centers</a:t>
            </a:r>
          </a:p>
          <a:p>
            <a:pPr lvl="1"/>
            <a:r>
              <a:rPr lang="en-US" dirty="0" smtClean="0"/>
              <a:t>Use planning criteria mentioned previously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805030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Planning for Technology Integration in the Classroom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Using a Computer Lab</a:t>
            </a:r>
          </a:p>
          <a:p>
            <a:pPr lvl="1"/>
            <a:r>
              <a:rPr lang="en-US" smtClean="0"/>
              <a:t>Advantages</a:t>
            </a:r>
          </a:p>
          <a:p>
            <a:pPr lvl="2"/>
            <a:r>
              <a:rPr lang="en-US" smtClean="0"/>
              <a:t>One computer per student</a:t>
            </a:r>
          </a:p>
          <a:p>
            <a:pPr lvl="2"/>
            <a:r>
              <a:rPr lang="en-US" smtClean="0"/>
              <a:t>Hands-on</a:t>
            </a:r>
          </a:p>
          <a:p>
            <a:pPr lvl="2"/>
            <a:r>
              <a:rPr lang="en-US" smtClean="0"/>
              <a:t>Tutorials</a:t>
            </a:r>
          </a:p>
          <a:p>
            <a:pPr lvl="2"/>
            <a:r>
              <a:rPr lang="en-US" smtClean="0"/>
              <a:t>Remediation</a:t>
            </a:r>
          </a:p>
          <a:p>
            <a:pPr lvl="2"/>
            <a:r>
              <a:rPr lang="en-US" smtClean="0"/>
              <a:t>Cooperative learning</a:t>
            </a:r>
          </a:p>
          <a:p>
            <a:pPr lvl="2"/>
            <a:r>
              <a:rPr lang="en-US" smtClean="0"/>
              <a:t>Computer skill instruction</a:t>
            </a:r>
          </a:p>
          <a:p>
            <a:pPr lvl="2"/>
            <a:r>
              <a:rPr lang="en-US" smtClean="0"/>
              <a:t>Internet research</a:t>
            </a:r>
          </a:p>
          <a:p>
            <a:pPr lvl="2"/>
            <a:r>
              <a:rPr lang="en-US" smtClean="0"/>
              <a:t>Whole class instruction</a:t>
            </a:r>
          </a:p>
          <a:p>
            <a:pPr lvl="2"/>
            <a:r>
              <a:rPr lang="en-US" smtClean="0"/>
              <a:t>Integrated learning systems (ILS)</a:t>
            </a:r>
          </a:p>
        </p:txBody>
      </p:sp>
    </p:spTree>
    <p:extLst>
      <p:ext uri="{BB962C8B-B14F-4D97-AF65-F5344CB8AC3E}">
        <p14:creationId xmlns:p14="http://schemas.microsoft.com/office/powerpoint/2010/main" val="358273279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Planning for Technology Integration in the Classroom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Using A Wireless Mobile Lab</a:t>
            </a:r>
          </a:p>
          <a:p>
            <a:pPr lvl="1"/>
            <a:r>
              <a:rPr lang="en-US" smtClean="0"/>
              <a:t>Portable cart with wireless notebook computers</a:t>
            </a:r>
          </a:p>
          <a:p>
            <a:pPr lvl="1"/>
            <a:r>
              <a:rPr lang="en-US" smtClean="0"/>
              <a:t>Can be transported from one classroom to another</a:t>
            </a:r>
          </a:p>
        </p:txBody>
      </p:sp>
      <p:pic>
        <p:nvPicPr>
          <p:cNvPr id="44036" name="Picture 7" descr="Fig06-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884172"/>
            <a:ext cx="4114800" cy="4634293"/>
          </a:xfrm>
        </p:spPr>
      </p:pic>
    </p:spTree>
    <p:extLst>
      <p:ext uri="{BB962C8B-B14F-4D97-AF65-F5344CB8AC3E}">
        <p14:creationId xmlns:p14="http://schemas.microsoft.com/office/powerpoint/2010/main" val="204486687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the School District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800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Technology plan</a:t>
            </a:r>
          </a:p>
          <a:p>
            <a:pPr lvl="1"/>
            <a:r>
              <a:rPr lang="en-US" dirty="0" smtClean="0"/>
              <a:t>Outline of procedure for purchasing equipment and software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Plans often updated every one to three years</a:t>
            </a:r>
          </a:p>
          <a:p>
            <a:r>
              <a:rPr lang="en-US" dirty="0" smtClean="0"/>
              <a:t>Mentorship program</a:t>
            </a:r>
          </a:p>
          <a:p>
            <a:pPr lvl="1"/>
            <a:r>
              <a:rPr lang="en-US" dirty="0" smtClean="0"/>
              <a:t>Teaming new teachers with experienced teachers</a:t>
            </a:r>
          </a:p>
          <a:p>
            <a:pPr lvl="1"/>
            <a:endParaRPr lang="en-US" dirty="0" smtClean="0"/>
          </a:p>
        </p:txBody>
      </p:sp>
      <p:pic>
        <p:nvPicPr>
          <p:cNvPr id="37893" name="Picture 6" descr="Fig06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352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5641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Lessons with Technology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Must consider skill levels of students</a:t>
            </a:r>
          </a:p>
          <a:p>
            <a:pPr lvl="1"/>
            <a:r>
              <a:rPr lang="en-US" smtClean="0"/>
              <a:t>Skill assessment survey</a:t>
            </a:r>
          </a:p>
          <a:p>
            <a:r>
              <a:rPr lang="en-US" smtClean="0"/>
              <a:t>KWL Charts</a:t>
            </a:r>
          </a:p>
          <a:p>
            <a:pPr lvl="1"/>
            <a:r>
              <a:rPr lang="en-US" smtClean="0"/>
              <a:t>Instructional planning chart to assist teachers in identifying curriculum objectives</a:t>
            </a:r>
          </a:p>
          <a:p>
            <a:pPr lvl="2"/>
            <a:r>
              <a:rPr lang="en-US" smtClean="0"/>
              <a:t>What students Know</a:t>
            </a:r>
          </a:p>
          <a:p>
            <a:pPr lvl="2"/>
            <a:r>
              <a:rPr lang="en-US" smtClean="0"/>
              <a:t>What students Want to know</a:t>
            </a:r>
          </a:p>
          <a:p>
            <a:pPr lvl="2"/>
            <a:r>
              <a:rPr lang="en-US" smtClean="0"/>
              <a:t>What they will Learn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5100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Objectives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35950" cy="4630738"/>
          </a:xfrm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Explain Curriculum, curriculum standards and learning benchmarks.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Explain </a:t>
            </a:r>
            <a:r>
              <a:rPr lang="en-US" sz="2800" dirty="0" smtClean="0"/>
              <a:t>the importance </a:t>
            </a:r>
            <a:r>
              <a:rPr lang="en-US" sz="2800" dirty="0" smtClean="0"/>
              <a:t>of </a:t>
            </a:r>
            <a:r>
              <a:rPr lang="en-US" sz="2800" smtClean="0"/>
              <a:t>integrating </a:t>
            </a:r>
            <a:r>
              <a:rPr lang="en-US" sz="2800" smtClean="0"/>
              <a:t>technology </a:t>
            </a:r>
            <a:r>
              <a:rPr lang="en-US" sz="2800" dirty="0" smtClean="0"/>
              <a:t>into the curriculum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Planning for Technology Integration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Getting started at a New School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Curriculum Integration Activities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5330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Fig06-2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04800"/>
            <a:ext cx="4452938" cy="6553200"/>
          </a:xfrm>
          <a:noFill/>
        </p:spPr>
      </p:pic>
    </p:spTree>
    <p:extLst>
      <p:ext uri="{BB962C8B-B14F-4D97-AF65-F5344CB8AC3E}">
        <p14:creationId xmlns:p14="http://schemas.microsoft.com/office/powerpoint/2010/main" val="41043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Instructional Models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systematic guide for planning instruction or a lesson</a:t>
            </a:r>
          </a:p>
          <a:p>
            <a:r>
              <a:rPr lang="en-US" smtClean="0"/>
              <a:t>The ASSURE Model</a:t>
            </a:r>
          </a:p>
          <a:p>
            <a:pPr lvl="1"/>
            <a:r>
              <a:rPr lang="en-US" smtClean="0"/>
              <a:t>Guide for planning and delivering instruction that integrates technologies and media into the teaching process</a:t>
            </a:r>
          </a:p>
        </p:txBody>
      </p:sp>
    </p:spTree>
    <p:extLst>
      <p:ext uri="{BB962C8B-B14F-4D97-AF65-F5344CB8AC3E}">
        <p14:creationId xmlns:p14="http://schemas.microsoft.com/office/powerpoint/2010/main" val="2384761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ASSURE Model</a:t>
            </a:r>
          </a:p>
        </p:txBody>
      </p:sp>
      <p:pic>
        <p:nvPicPr>
          <p:cNvPr id="48132" name="Picture 4" descr="Fig06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152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453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an Integrated Learning Environment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Learning centers</a:t>
            </a:r>
          </a:p>
          <a:p>
            <a:pPr lvl="1"/>
            <a:r>
              <a:rPr lang="en-US" dirty="0" smtClean="0"/>
              <a:t>Breaks classroom into many types of learning environments</a:t>
            </a:r>
          </a:p>
        </p:txBody>
      </p:sp>
      <p:pic>
        <p:nvPicPr>
          <p:cNvPr id="52228" name="Picture 7" descr="Fig06-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132" y="1752600"/>
            <a:ext cx="3243336" cy="4897438"/>
          </a:xfrm>
        </p:spPr>
      </p:pic>
      <p:sp>
        <p:nvSpPr>
          <p:cNvPr id="5222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0800"/>
            <a:ext cx="762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E3B30-3B79-49D8-B922-502DA199BE74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239439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Learning Centers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Balado’s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Seven learning centers</a:t>
            </a:r>
          </a:p>
          <a:p>
            <a:pPr lvl="2"/>
            <a:r>
              <a:rPr lang="en-US" dirty="0" smtClean="0"/>
              <a:t>Discovery computer center</a:t>
            </a:r>
          </a:p>
          <a:p>
            <a:pPr lvl="2"/>
            <a:r>
              <a:rPr lang="en-US" dirty="0" smtClean="0"/>
              <a:t>Web search center</a:t>
            </a:r>
          </a:p>
          <a:p>
            <a:pPr lvl="2"/>
            <a:r>
              <a:rPr lang="en-US" dirty="0" smtClean="0"/>
              <a:t>Modeling center</a:t>
            </a:r>
          </a:p>
          <a:p>
            <a:pPr lvl="2"/>
            <a:r>
              <a:rPr lang="en-US" dirty="0" smtClean="0"/>
              <a:t>Great explorers’ library center</a:t>
            </a:r>
          </a:p>
          <a:p>
            <a:pPr lvl="2"/>
            <a:r>
              <a:rPr lang="en-US" dirty="0" smtClean="0"/>
              <a:t>Scanning center</a:t>
            </a:r>
          </a:p>
          <a:p>
            <a:pPr lvl="2"/>
            <a:r>
              <a:rPr lang="en-US" dirty="0" smtClean="0"/>
              <a:t>Science center</a:t>
            </a:r>
          </a:p>
          <a:p>
            <a:pPr lvl="2"/>
            <a:r>
              <a:rPr lang="en-US" dirty="0" smtClean="0"/>
              <a:t>Digital media project center</a:t>
            </a:r>
          </a:p>
        </p:txBody>
      </p:sp>
      <p:pic>
        <p:nvPicPr>
          <p:cNvPr id="53253" name="Picture 6" descr="Fig06-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6908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357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Results of Technology Integration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Mr. Balado’s results</a:t>
            </a:r>
          </a:p>
          <a:p>
            <a:pPr lvl="1"/>
            <a:r>
              <a:rPr lang="en-US" smtClean="0"/>
              <a:t>Creative projects</a:t>
            </a:r>
          </a:p>
          <a:p>
            <a:pPr lvl="1"/>
            <a:r>
              <a:rPr lang="en-US" smtClean="0"/>
              <a:t>Students were actively involved</a:t>
            </a:r>
          </a:p>
          <a:p>
            <a:pPr lvl="1"/>
            <a:r>
              <a:rPr lang="en-US" smtClean="0"/>
              <a:t>Higher-level thinking</a:t>
            </a:r>
          </a:p>
          <a:p>
            <a:pPr lvl="1"/>
            <a:r>
              <a:rPr lang="en-US" smtClean="0"/>
              <a:t>Improved self-esteem, self-confidence, and writing skills</a:t>
            </a:r>
          </a:p>
        </p:txBody>
      </p:sp>
      <p:pic>
        <p:nvPicPr>
          <p:cNvPr id="54276" name="Picture 7" descr="Fig06-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828004"/>
            <a:ext cx="4114800" cy="2746629"/>
          </a:xfrm>
        </p:spPr>
      </p:pic>
    </p:spTree>
    <p:extLst>
      <p:ext uri="{BB962C8B-B14F-4D97-AF65-F5344CB8AC3E}">
        <p14:creationId xmlns:p14="http://schemas.microsoft.com/office/powerpoint/2010/main" val="106499644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Integration Strategies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smtClean="0"/>
              <a:t>Teachers must become facilitators of learning</a:t>
            </a:r>
          </a:p>
          <a:p>
            <a:r>
              <a:rPr lang="en-US" smtClean="0"/>
              <a:t>Use technology to enhance learning environment</a:t>
            </a:r>
          </a:p>
          <a:p>
            <a:r>
              <a:rPr lang="en-US" smtClean="0"/>
              <a:t>Put technology at point of instruction</a:t>
            </a:r>
          </a:p>
          <a:p>
            <a:r>
              <a:rPr lang="en-US" smtClean="0"/>
              <a:t>Many mixtures of technology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719B2E-ECFA-4DA7-9E97-D6A8F14475DE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769017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lnSpc>
                <a:spcPct val="90000"/>
              </a:lnSpc>
            </a:pPr>
            <a:r>
              <a:rPr lang="en-US" sz="4900" b="1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Getting Started at a New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74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Started at a New School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 About Technology</a:t>
            </a:r>
          </a:p>
          <a:p>
            <a:pPr lvl="1"/>
            <a:r>
              <a:rPr lang="en-US" dirty="0" smtClean="0"/>
              <a:t>Find out who else in the school uses technology</a:t>
            </a:r>
          </a:p>
          <a:p>
            <a:pPr lvl="1"/>
            <a:r>
              <a:rPr lang="en-US" dirty="0" smtClean="0"/>
              <a:t>Determine if there is a technology committee</a:t>
            </a:r>
          </a:p>
          <a:p>
            <a:pPr lvl="2"/>
            <a:r>
              <a:rPr lang="en-US" dirty="0" smtClean="0"/>
              <a:t>Teacher’s manual</a:t>
            </a:r>
          </a:p>
          <a:p>
            <a:pPr lvl="1"/>
            <a:r>
              <a:rPr lang="en-US" dirty="0" smtClean="0"/>
              <a:t>Determine where to get technology support</a:t>
            </a:r>
          </a:p>
          <a:p>
            <a:r>
              <a:rPr lang="en-US" dirty="0" smtClean="0"/>
              <a:t>Technology Training</a:t>
            </a:r>
          </a:p>
          <a:p>
            <a:pPr lvl="1"/>
            <a:r>
              <a:rPr lang="en-US" dirty="0" smtClean="0"/>
              <a:t>Does the school offer professional development or in-service training</a:t>
            </a:r>
          </a:p>
          <a:p>
            <a:pPr lvl="1"/>
            <a:r>
              <a:rPr lang="en-US" dirty="0" smtClean="0"/>
              <a:t>Talk to your principal, curriculum coordinator, other teachers, or district technology coordinator</a:t>
            </a:r>
          </a:p>
          <a:p>
            <a:pPr lvl="1"/>
            <a:endParaRPr lang="en-US" dirty="0" smtClean="0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AAE9D6-0169-4A7A-BC0A-D36AEC3DE5EB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8979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Started at a New School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sz="2400" smtClean="0"/>
              <a:t>Hardware</a:t>
            </a:r>
          </a:p>
          <a:p>
            <a:pPr lvl="1"/>
            <a:r>
              <a:rPr lang="en-US" sz="2000" smtClean="0"/>
              <a:t>Determine how to obtain additional hardware or upgrades</a:t>
            </a:r>
          </a:p>
          <a:p>
            <a:pPr lvl="1"/>
            <a:r>
              <a:rPr lang="en-US" sz="2000" smtClean="0"/>
              <a:t>Join the technology committee</a:t>
            </a:r>
          </a:p>
          <a:p>
            <a:pPr lvl="1"/>
            <a:r>
              <a:rPr lang="en-US" sz="2000" smtClean="0"/>
              <a:t>Educational grants</a:t>
            </a:r>
          </a:p>
          <a:p>
            <a:r>
              <a:rPr lang="en-US" sz="2400" smtClean="0"/>
              <a:t>Software</a:t>
            </a:r>
          </a:p>
          <a:p>
            <a:pPr lvl="1"/>
            <a:r>
              <a:rPr lang="en-US" sz="2000" smtClean="0"/>
              <a:t>Determine what type of software is available</a:t>
            </a:r>
          </a:p>
          <a:p>
            <a:pPr lvl="1"/>
            <a:r>
              <a:rPr lang="en-US" sz="2000" smtClean="0"/>
              <a:t>Check the classroom to see what is already installed</a:t>
            </a:r>
          </a:p>
          <a:p>
            <a:pPr lvl="1"/>
            <a:r>
              <a:rPr lang="en-US" sz="2000" smtClean="0"/>
              <a:t>Special education requirements</a:t>
            </a:r>
          </a:p>
          <a:p>
            <a:pPr lvl="1"/>
            <a:r>
              <a:rPr lang="en-US" sz="2000" smtClean="0"/>
              <a:t>Procedure for obtaining additional software</a:t>
            </a:r>
          </a:p>
          <a:p>
            <a:pPr lvl="1"/>
            <a:r>
              <a:rPr lang="en-US" sz="2000" smtClean="0"/>
              <a:t>Is a state bid list available?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D4F20-A2A3-4844-8D0B-250D1BE9A143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251005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lnSpc>
                <a:spcPct val="90000"/>
              </a:lnSpc>
            </a:pPr>
            <a:r>
              <a:rPr lang="en-US" sz="4900" b="1" dirty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Explain Curriculum, curriculum standards and learning </a:t>
            </a:r>
            <a:r>
              <a:rPr lang="en-US" dirty="0" smtClean="0"/>
              <a:t>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89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Started at a New School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Technologies</a:t>
            </a:r>
          </a:p>
          <a:p>
            <a:pPr lvl="1"/>
            <a:r>
              <a:rPr lang="en-US" dirty="0" smtClean="0"/>
              <a:t>Media specialist can provide access to other technologies</a:t>
            </a:r>
          </a:p>
          <a:p>
            <a:pPr lvl="1"/>
            <a:r>
              <a:rPr lang="en-US" dirty="0" smtClean="0"/>
              <a:t>Find a list of materials in use throughout the district</a:t>
            </a:r>
          </a:p>
          <a:p>
            <a:r>
              <a:rPr lang="en-US" dirty="0" smtClean="0"/>
              <a:t>Technology Supplies</a:t>
            </a:r>
          </a:p>
          <a:p>
            <a:pPr lvl="1"/>
            <a:r>
              <a:rPr lang="en-US" dirty="0" smtClean="0"/>
              <a:t>Determine procedure for obtaining additional supplies and parts</a:t>
            </a:r>
          </a:p>
        </p:txBody>
      </p:sp>
      <p:sp>
        <p:nvSpPr>
          <p:cNvPr id="5120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0800"/>
            <a:ext cx="762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34980C-535F-472A-AF41-7C311A71AAC6}" type="slidenum">
              <a:rPr lang="en-US" smtClean="0"/>
              <a:pPr eaLnBrk="1" hangingPunct="1"/>
              <a:t>40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11813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lnSpc>
                <a:spcPct val="90000"/>
              </a:lnSpc>
            </a:pPr>
            <a:r>
              <a:rPr lang="en-US" sz="4900" b="1" dirty="0" smtClean="0"/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Curriculum Integration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36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Curriculum Integration Activities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smtClean="0"/>
              <a:t>Curriculum Pages</a:t>
            </a:r>
          </a:p>
          <a:p>
            <a:pPr lvl="1"/>
            <a:r>
              <a:rPr lang="en-US" smtClean="0"/>
              <a:t>Strategy for implementing the Internet into the classroom</a:t>
            </a:r>
          </a:p>
          <a:p>
            <a:pPr lvl="1"/>
            <a:r>
              <a:rPr lang="en-US" smtClean="0"/>
              <a:t>Teacher created document that contains hyperlinks to teacher-selected-and-evaluated sites that are content and age appropriate</a:t>
            </a:r>
          </a:p>
        </p:txBody>
      </p:sp>
    </p:spTree>
    <p:extLst>
      <p:ext uri="{BB962C8B-B14F-4D97-AF65-F5344CB8AC3E}">
        <p14:creationId xmlns:p14="http://schemas.microsoft.com/office/powerpoint/2010/main" val="77392469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07-2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9431"/>
            <a:ext cx="8031925" cy="6705600"/>
          </a:xfrm>
          <a:noFill/>
        </p:spPr>
      </p:pic>
    </p:spTree>
    <p:extLst>
      <p:ext uri="{BB962C8B-B14F-4D97-AF65-F5344CB8AC3E}">
        <p14:creationId xmlns:p14="http://schemas.microsoft.com/office/powerpoint/2010/main" val="18834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Lesson Plans</a:t>
            </a:r>
            <a:endParaRPr lang="en-US" dirty="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Creating Lesson Plans</a:t>
            </a:r>
          </a:p>
          <a:p>
            <a:pPr lvl="1"/>
            <a:r>
              <a:rPr lang="en-US" dirty="0" smtClean="0"/>
              <a:t>Must integrate technology into lesson plans</a:t>
            </a:r>
          </a:p>
          <a:p>
            <a:pPr lvl="1"/>
            <a:r>
              <a:rPr lang="en-US" dirty="0" smtClean="0"/>
              <a:t>Educator’s Reference Desk</a:t>
            </a:r>
          </a:p>
          <a:p>
            <a:pPr lvl="1"/>
            <a:r>
              <a:rPr lang="en-US" dirty="0" smtClean="0"/>
              <a:t>Lesson plans and activities can be found on the Web</a:t>
            </a:r>
          </a:p>
        </p:txBody>
      </p:sp>
      <p:pic>
        <p:nvPicPr>
          <p:cNvPr id="49156" name="Picture 4" descr="Fig07-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658269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174869063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– Language Arts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lvl="1"/>
            <a:r>
              <a:rPr lang="en-US" dirty="0" smtClean="0"/>
              <a:t>Language arts integration</a:t>
            </a:r>
          </a:p>
          <a:p>
            <a:pPr lvl="2"/>
            <a:r>
              <a:rPr lang="en-US" dirty="0" smtClean="0"/>
              <a:t>Reading, writing, listening, viewing, speaking, and literature</a:t>
            </a:r>
          </a:p>
          <a:p>
            <a:pPr lvl="2"/>
            <a:r>
              <a:rPr lang="en-US" i="1" dirty="0" smtClean="0"/>
              <a:t>Extra! Extra! Know All About 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19746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07-30"/>
          <p:cNvPicPr>
            <a:picLocks noGrp="1" noChangeAspect="1" noChangeArrowheads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4" b="53539"/>
          <a:stretch/>
        </p:blipFill>
        <p:spPr>
          <a:xfrm>
            <a:off x="152400" y="762000"/>
            <a:ext cx="8851051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2801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07-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7"/>
          <a:stretch/>
        </p:blipFill>
        <p:spPr>
          <a:xfrm>
            <a:off x="533400" y="685800"/>
            <a:ext cx="8220718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552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– Social Studies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smtClean="0"/>
              <a:t>Creating Lesson Plans</a:t>
            </a:r>
          </a:p>
          <a:p>
            <a:pPr lvl="1"/>
            <a:r>
              <a:rPr lang="en-US" smtClean="0"/>
              <a:t>Social studies integration</a:t>
            </a:r>
          </a:p>
          <a:p>
            <a:pPr lvl="2"/>
            <a:r>
              <a:rPr lang="en-US" smtClean="0"/>
              <a:t>History, geography, civics, and economics</a:t>
            </a:r>
          </a:p>
          <a:p>
            <a:pPr lvl="2"/>
            <a:r>
              <a:rPr lang="en-US" i="1" smtClean="0"/>
              <a:t>What Wonderful Webs We Weave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7202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ig07-31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28600"/>
            <a:ext cx="6972667" cy="6400800"/>
          </a:xfrm>
          <a:noFill/>
        </p:spPr>
      </p:pic>
    </p:spTree>
    <p:extLst>
      <p:ext uri="{BB962C8B-B14F-4D97-AF65-F5344CB8AC3E}">
        <p14:creationId xmlns:p14="http://schemas.microsoft.com/office/powerpoint/2010/main" val="382297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Curriculum?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Curriculum is the knowledge, skills, and performance standards students are expected to acquire in particular grade levels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Plan or written document</a:t>
            </a:r>
          </a:p>
          <a:p>
            <a:endParaRPr lang="en-US" dirty="0" smtClean="0"/>
          </a:p>
        </p:txBody>
      </p:sp>
      <p:pic>
        <p:nvPicPr>
          <p:cNvPr id="19460" name="Picture 7" descr="Fig06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1200"/>
            <a:ext cx="4114800" cy="3281553"/>
          </a:xfrm>
        </p:spPr>
      </p:pic>
    </p:spTree>
    <p:extLst>
      <p:ext uri="{BB962C8B-B14F-4D97-AF65-F5344CB8AC3E}">
        <p14:creationId xmlns:p14="http://schemas.microsoft.com/office/powerpoint/2010/main" val="3161747019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07-31b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2400"/>
            <a:ext cx="6290973" cy="6629400"/>
          </a:xfrm>
          <a:noFill/>
        </p:spPr>
      </p:pic>
    </p:spTree>
    <p:extLst>
      <p:ext uri="{BB962C8B-B14F-4D97-AF65-F5344CB8AC3E}">
        <p14:creationId xmlns:p14="http://schemas.microsoft.com/office/powerpoint/2010/main" val="2068615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- Mathematics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dirty="0" smtClean="0"/>
              <a:t>Creating Lesson Plans</a:t>
            </a:r>
          </a:p>
          <a:p>
            <a:pPr lvl="1"/>
            <a:r>
              <a:rPr lang="en-US" dirty="0" smtClean="0"/>
              <a:t>Mathematics integration</a:t>
            </a:r>
          </a:p>
          <a:p>
            <a:pPr lvl="2"/>
            <a:r>
              <a:rPr lang="en-US" dirty="0" smtClean="0"/>
              <a:t>Basic number concepts, measurements, geometry, algebra, calculus, and data analysis</a:t>
            </a:r>
          </a:p>
          <a:p>
            <a:pPr lvl="2"/>
            <a:r>
              <a:rPr lang="en-US" i="1" dirty="0" smtClean="0"/>
              <a:t>The Business of Professional Sports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504607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g07-32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6643164" cy="6477000"/>
          </a:xfrm>
          <a:noFill/>
        </p:spPr>
      </p:pic>
    </p:spTree>
    <p:extLst>
      <p:ext uri="{BB962C8B-B14F-4D97-AF65-F5344CB8AC3E}">
        <p14:creationId xmlns:p14="http://schemas.microsoft.com/office/powerpoint/2010/main" val="553119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g07-32b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399"/>
            <a:ext cx="5638800" cy="6626105"/>
          </a:xfrm>
          <a:noFill/>
        </p:spPr>
      </p:pic>
    </p:spTree>
    <p:extLst>
      <p:ext uri="{BB962C8B-B14F-4D97-AF65-F5344CB8AC3E}">
        <p14:creationId xmlns:p14="http://schemas.microsoft.com/office/powerpoint/2010/main" val="2049439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 - Science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smtClean="0"/>
              <a:t>Creating Lesson Plans</a:t>
            </a:r>
          </a:p>
          <a:p>
            <a:pPr lvl="1"/>
            <a:r>
              <a:rPr lang="en-US" smtClean="0"/>
              <a:t>Science integration</a:t>
            </a:r>
          </a:p>
          <a:p>
            <a:pPr lvl="2"/>
            <a:r>
              <a:rPr lang="en-US" smtClean="0"/>
              <a:t>Physical sciences, earth and space sciences, and life sciences</a:t>
            </a:r>
          </a:p>
          <a:p>
            <a:pPr lvl="2"/>
            <a:r>
              <a:rPr lang="en-US" i="1" smtClean="0"/>
              <a:t>Let’s Think as a Scientist</a:t>
            </a:r>
            <a:endParaRPr lang="en-US" smtClean="0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DC2DBE-05AD-40D8-9816-94A30AE6570C}" type="slidenum">
              <a:rPr lang="en-US" smtClean="0"/>
              <a:pPr eaLnBrk="1" hangingPunct="1"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042163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07-33"/>
          <p:cNvPicPr>
            <a:picLocks noGrp="1" noChangeAspect="1" noChangeArrowheads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91"/>
          <a:stretch/>
        </p:blipFill>
        <p:spPr>
          <a:xfrm>
            <a:off x="990600" y="1066800"/>
            <a:ext cx="7919626" cy="4449762"/>
          </a:xfrm>
          <a:noFill/>
        </p:spPr>
      </p:pic>
    </p:spTree>
    <p:extLst>
      <p:ext uri="{BB962C8B-B14F-4D97-AF65-F5344CB8AC3E}">
        <p14:creationId xmlns:p14="http://schemas.microsoft.com/office/powerpoint/2010/main" val="1612420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07-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9"/>
          <a:stretch/>
        </p:blipFill>
        <p:spPr>
          <a:xfrm>
            <a:off x="762000" y="914400"/>
            <a:ext cx="7894756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28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Curriculum Standards and Benchmarks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5257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Curriculum standard</a:t>
            </a:r>
          </a:p>
          <a:p>
            <a:pPr lvl="1"/>
            <a:r>
              <a:rPr lang="en-US" dirty="0" smtClean="0"/>
              <a:t>Defines what a student is expected to know at certain stages of education</a:t>
            </a:r>
          </a:p>
          <a:p>
            <a:pPr lvl="1"/>
            <a:r>
              <a:rPr lang="en-US" dirty="0" smtClean="0"/>
              <a:t>Federal and State departments of Education</a:t>
            </a:r>
          </a:p>
          <a:p>
            <a:r>
              <a:rPr lang="en-US" dirty="0" smtClean="0"/>
              <a:t>Benchmark</a:t>
            </a:r>
          </a:p>
          <a:p>
            <a:pPr lvl="1"/>
            <a:r>
              <a:rPr lang="en-US" dirty="0" smtClean="0"/>
              <a:t>Specific, measurable learning objective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7619" r="28571" b="16953"/>
          <a:stretch>
            <a:fillRect/>
          </a:stretch>
        </p:blipFill>
        <p:spPr bwMode="auto">
          <a:xfrm>
            <a:off x="5638799" y="2286000"/>
            <a:ext cx="32115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4030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4236" y="914400"/>
            <a:ext cx="458486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5C4AD7-B3B3-4D9F-BA0C-3844BC747F8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22531" name="Picture 6" descr="Fig06-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8502" r="10001" b="59033"/>
          <a:stretch>
            <a:fillRect/>
          </a:stretch>
        </p:blipFill>
        <p:spPr bwMode="auto">
          <a:xfrm>
            <a:off x="34636" y="4537941"/>
            <a:ext cx="4419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Fig06-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276" r="9000" b="56943"/>
          <a:stretch>
            <a:fillRect/>
          </a:stretch>
        </p:blipFill>
        <p:spPr bwMode="auto">
          <a:xfrm>
            <a:off x="4352801" y="2971800"/>
            <a:ext cx="480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Fig06-0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184" r="9000" b="57487"/>
          <a:stretch>
            <a:fillRect/>
          </a:stretch>
        </p:blipFill>
        <p:spPr bwMode="auto">
          <a:xfrm>
            <a:off x="-12865" y="685800"/>
            <a:ext cx="4419599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199" y="914400"/>
            <a:ext cx="4390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Curriculum Frameworks or </a:t>
            </a:r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Guides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Documents </a:t>
            </a:r>
            <a:r>
              <a:rPr lang="en-US" dirty="0">
                <a:latin typeface="Arial" pitchFamily="34" charset="0"/>
                <a:cs typeface="Arial" pitchFamily="34" charset="0"/>
              </a:rPr>
              <a:t>that school districts provide to the schools to describe curriculum standards and benchmarks for learning</a:t>
            </a:r>
          </a:p>
        </p:txBody>
      </p:sp>
    </p:spTree>
    <p:extLst>
      <p:ext uri="{BB962C8B-B14F-4D97-AF65-F5344CB8AC3E}">
        <p14:creationId xmlns:p14="http://schemas.microsoft.com/office/powerpoint/2010/main" val="303162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>
              <a:lnSpc>
                <a:spcPct val="90000"/>
              </a:lnSpc>
            </a:pPr>
            <a:r>
              <a:rPr lang="en-US" sz="4900" b="1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Explain </a:t>
            </a:r>
            <a:r>
              <a:rPr lang="en-US" dirty="0" smtClean="0"/>
              <a:t>the </a:t>
            </a:r>
            <a:r>
              <a:rPr lang="en-US" dirty="0"/>
              <a:t>importance of integrating </a:t>
            </a:r>
            <a:r>
              <a:rPr lang="en-US" dirty="0" smtClean="0"/>
              <a:t>technology </a:t>
            </a:r>
            <a:r>
              <a:rPr lang="en-US" dirty="0"/>
              <a:t>into the curriculum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Technology Integration?</a:t>
            </a:r>
          </a:p>
        </p:txBody>
      </p:sp>
      <p:pic>
        <p:nvPicPr>
          <p:cNvPr id="23556" name="Picture 6" descr="Fig06-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2" y="1600200"/>
            <a:ext cx="3216356" cy="4876800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Combining of all technology parts, such as hardware and software, together with each subject-related area of curriculum to enhance learning</a:t>
            </a:r>
          </a:p>
          <a:p>
            <a:r>
              <a:rPr lang="en-US" dirty="0" smtClean="0"/>
              <a:t>Establish connections between subject matter and the real world</a:t>
            </a:r>
          </a:p>
          <a:p>
            <a:r>
              <a:rPr lang="en-US" dirty="0" smtClean="0"/>
              <a:t>Curriculum should drive the technology</a:t>
            </a:r>
          </a:p>
        </p:txBody>
      </p:sp>
    </p:spTree>
    <p:extLst>
      <p:ext uri="{BB962C8B-B14F-4D97-AF65-F5344CB8AC3E}">
        <p14:creationId xmlns:p14="http://schemas.microsoft.com/office/powerpoint/2010/main" val="1210844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1269</Words>
  <Application>Microsoft Office PowerPoint</Application>
  <PresentationFormat>On-screen Show (4:3)</PresentationFormat>
  <Paragraphs>238</Paragraphs>
  <Slides>56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Curriculum Integration</vt:lpstr>
      <vt:lpstr>Copyright</vt:lpstr>
      <vt:lpstr>Module Objectives</vt:lpstr>
      <vt:lpstr>1 Explain Curriculum, curriculum standards and learning benchmarks</vt:lpstr>
      <vt:lpstr>What is Curriculum?</vt:lpstr>
      <vt:lpstr>Curriculum Standards and Benchmarks</vt:lpstr>
      <vt:lpstr>PowerPoint Presentation</vt:lpstr>
      <vt:lpstr>2 Explain the importance of integrating technology into the curriculum </vt:lpstr>
      <vt:lpstr>What is Technology Integration?</vt:lpstr>
      <vt:lpstr>Integrating Technology  into the Curriculum</vt:lpstr>
      <vt:lpstr>Technology creates valuable learning experiences</vt:lpstr>
      <vt:lpstr>Role of teachers being shifted</vt:lpstr>
      <vt:lpstr>Barriers to Technology Integration</vt:lpstr>
      <vt:lpstr>PowerPoint Presentation</vt:lpstr>
      <vt:lpstr>PowerPoint Presentation</vt:lpstr>
      <vt:lpstr>Technology Integration  and the Learning Process</vt:lpstr>
      <vt:lpstr>The Learning Process</vt:lpstr>
      <vt:lpstr>Technology and the Learning Process</vt:lpstr>
      <vt:lpstr>Cooperative learning</vt:lpstr>
      <vt:lpstr>Strategies for Teaching  with Technology</vt:lpstr>
      <vt:lpstr>3 Planning for Technology Integration</vt:lpstr>
      <vt:lpstr>Planning for Technology Integration in the Classroom</vt:lpstr>
      <vt:lpstr>Planning for Technology Integration in the Classroom</vt:lpstr>
      <vt:lpstr>Planning for Technology Integration in the Classroom</vt:lpstr>
      <vt:lpstr>Planning for Technology Integration in the Classroom</vt:lpstr>
      <vt:lpstr>Planning for Technology Integration in the Classroom</vt:lpstr>
      <vt:lpstr>Planning for Technology Integration in the Classroom</vt:lpstr>
      <vt:lpstr>The Role of the School District</vt:lpstr>
      <vt:lpstr>Planning Lessons with Technology</vt:lpstr>
      <vt:lpstr>PowerPoint Presentation</vt:lpstr>
      <vt:lpstr>Instructional Models</vt:lpstr>
      <vt:lpstr>ASSURE Model</vt:lpstr>
      <vt:lpstr>Creating an Integrated Learning Environment</vt:lpstr>
      <vt:lpstr>Seven Learning Centers</vt:lpstr>
      <vt:lpstr>The Results of Technology Integration</vt:lpstr>
      <vt:lpstr>Integration Strategies</vt:lpstr>
      <vt:lpstr>4 Getting Started at a New School</vt:lpstr>
      <vt:lpstr>Getting Started at a New School</vt:lpstr>
      <vt:lpstr>Getting Started at a New School</vt:lpstr>
      <vt:lpstr>Getting Started at a New School</vt:lpstr>
      <vt:lpstr>5 Curriculum Integration Activities</vt:lpstr>
      <vt:lpstr>Curriculum Integration Activities</vt:lpstr>
      <vt:lpstr>PowerPoint Presentation</vt:lpstr>
      <vt:lpstr>Creating Lesson Plans</vt:lpstr>
      <vt:lpstr>Lesson Plan – Language Arts</vt:lpstr>
      <vt:lpstr>PowerPoint Presentation</vt:lpstr>
      <vt:lpstr>PowerPoint Presentation</vt:lpstr>
      <vt:lpstr>Lesson Plan – Social Studies</vt:lpstr>
      <vt:lpstr>PowerPoint Presentation</vt:lpstr>
      <vt:lpstr>PowerPoint Presentation</vt:lpstr>
      <vt:lpstr>Lesson Plan - Mathematics</vt:lpstr>
      <vt:lpstr>PowerPoint Presentation</vt:lpstr>
      <vt:lpstr>PowerPoint Presentation</vt:lpstr>
      <vt:lpstr>Lesson Plan - Science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Educational Technology into the Curriculum</dc:title>
  <dc:creator>Florence</dc:creator>
  <cp:lastModifiedBy>Suseel</cp:lastModifiedBy>
  <cp:revision>62</cp:revision>
  <dcterms:created xsi:type="dcterms:W3CDTF">2012-12-20T15:42:50Z</dcterms:created>
  <dcterms:modified xsi:type="dcterms:W3CDTF">2013-01-03T17:39:31Z</dcterms:modified>
</cp:coreProperties>
</file>